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380" r:id="rId2"/>
    <p:sldId id="381" r:id="rId3"/>
    <p:sldId id="382" r:id="rId4"/>
    <p:sldId id="383" r:id="rId5"/>
    <p:sldId id="384" r:id="rId6"/>
    <p:sldId id="385" r:id="rId7"/>
    <p:sldId id="386" r:id="rId8"/>
    <p:sldId id="332" r:id="rId9"/>
    <p:sldId id="368" r:id="rId10"/>
    <p:sldId id="372" r:id="rId11"/>
    <p:sldId id="371" r:id="rId12"/>
    <p:sldId id="373" r:id="rId13"/>
    <p:sldId id="374" r:id="rId14"/>
    <p:sldId id="375" r:id="rId15"/>
    <p:sldId id="376" r:id="rId16"/>
    <p:sldId id="377" r:id="rId17"/>
    <p:sldId id="378" r:id="rId18"/>
    <p:sldId id="379" r:id="rId19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1425"/>
    <a:srgbClr val="E30521"/>
    <a:srgbClr val="E40421"/>
    <a:srgbClr val="4C4C4C"/>
    <a:srgbClr val="808080"/>
    <a:srgbClr val="DC3370"/>
    <a:srgbClr val="FFBD33"/>
    <a:srgbClr val="F3AD9A"/>
    <a:srgbClr val="7D3334"/>
    <a:srgbClr val="E75A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432" autoAdjust="0"/>
    <p:restoredTop sz="94660"/>
  </p:normalViewPr>
  <p:slideViewPr>
    <p:cSldViewPr snapToGrid="0">
      <p:cViewPr varScale="1">
        <p:scale>
          <a:sx n="92" d="100"/>
          <a:sy n="92" d="100"/>
        </p:scale>
        <p:origin x="163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ebasti&#225;n\Documents\Indicador%20(version%201)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ebasti&#225;n\Documents\Indicador%20(version%201)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ebasti&#225;n\Documents\Indicador%20(version%201)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ebasti&#225;n\Documents\Indicador%20(version%201)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ebasti&#225;n\Documents\Indicador%20(version%201)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ebasti&#225;n\Documents\Indicador%20(version%201)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n-US" sz="1400"/>
              <a:t>Indicador</a:t>
            </a:r>
            <a:r>
              <a:rPr lang="en-US" sz="1400" baseline="0"/>
              <a:t> de cumplimiento del uso de dotación y epp</a:t>
            </a:r>
            <a:endParaRPr lang="en-US" sz="140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Hoja2!$C$433</c:f>
              <c:strCache>
                <c:ptCount val="1"/>
                <c:pt idx="0">
                  <c:v>Calificación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Pt>
            <c:idx val="0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25DA-40CE-950E-130E28D2C3A6}"/>
              </c:ext>
            </c:extLst>
          </c:dPt>
          <c:dPt>
            <c:idx val="2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3-25DA-40CE-950E-130E28D2C3A6}"/>
              </c:ext>
            </c:extLst>
          </c:dPt>
          <c:dPt>
            <c:idx val="3"/>
            <c:invertIfNegative val="0"/>
            <c:bubble3D val="0"/>
            <c:spPr>
              <a:solidFill>
                <a:schemeClr val="bg2">
                  <a:lumMod val="9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5-25DA-40CE-950E-130E28D2C3A6}"/>
              </c:ext>
            </c:extLst>
          </c:dPt>
          <c:dPt>
            <c:idx val="4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7-25DA-40CE-950E-130E28D2C3A6}"/>
              </c:ext>
            </c:extLst>
          </c:dPt>
          <c:dPt>
            <c:idx val="5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9-25DA-40CE-950E-130E28D2C3A6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4">
                  <a:lumMod val="5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B-25DA-40CE-950E-130E28D2C3A6}"/>
              </c:ext>
            </c:extLst>
          </c:dPt>
          <c:dPt>
            <c:idx val="7"/>
            <c:invertIfNegative val="0"/>
            <c:bubble3D val="0"/>
            <c:spPr>
              <a:solidFill>
                <a:schemeClr val="bg1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D-25DA-40CE-950E-130E28D2C3A6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F-25DA-40CE-950E-130E28D2C3A6}"/>
              </c:ext>
            </c:extLst>
          </c:dPt>
          <c:dPt>
            <c:idx val="9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11-25DA-40CE-950E-130E28D2C3A6}"/>
              </c:ext>
            </c:extLst>
          </c:dPt>
          <c:dPt>
            <c:idx val="10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13-25DA-40CE-950E-130E28D2C3A6}"/>
              </c:ext>
            </c:extLst>
          </c:dPt>
          <c:dPt>
            <c:idx val="11"/>
            <c:invertIfNegative val="0"/>
            <c:bubble3D val="0"/>
            <c:spPr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15-25DA-40CE-950E-130E28D2C3A6}"/>
              </c:ext>
            </c:extLst>
          </c:dPt>
          <c:dPt>
            <c:idx val="12"/>
            <c:invertIfNegative val="0"/>
            <c:bubble3D val="0"/>
            <c:spPr>
              <a:solidFill>
                <a:srgbClr val="FFCCFF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17-25DA-40CE-950E-130E28D2C3A6}"/>
              </c:ext>
            </c:extLst>
          </c:dPt>
          <c:dPt>
            <c:idx val="13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19-25DA-40CE-950E-130E28D2C3A6}"/>
              </c:ext>
            </c:extLst>
          </c:dPt>
          <c:dPt>
            <c:idx val="14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1B-25DA-40CE-950E-130E28D2C3A6}"/>
              </c:ext>
            </c:extLst>
          </c:dPt>
          <c:dLbls>
            <c:spPr>
              <a:solidFill>
                <a:srgbClr val="002060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multiLvlStrRef>
              <c:f>Hoja2!$A$434:$B$448</c:f>
              <c:multiLvlStrCache>
                <c:ptCount val="15"/>
                <c:lvl>
                  <c:pt idx="0">
                    <c:v>San Francisco</c:v>
                  </c:pt>
                  <c:pt idx="1">
                    <c:v>Barranca</c:v>
                  </c:pt>
                  <c:pt idx="2">
                    <c:v>Riviera</c:v>
                  </c:pt>
                  <c:pt idx="3">
                    <c:v>Paralela</c:v>
                  </c:pt>
                  <c:pt idx="4">
                    <c:v>Lagos</c:v>
                  </c:pt>
                  <c:pt idx="5">
                    <c:v>Calle 41 </c:v>
                  </c:pt>
                  <c:pt idx="6">
                    <c:v>Piedecuesta</c:v>
                  </c:pt>
                  <c:pt idx="7">
                    <c:v>Ciudadela</c:v>
                  </c:pt>
                  <c:pt idx="8">
                    <c:v>Cacique</c:v>
                  </c:pt>
                  <c:pt idx="9">
                    <c:v>Centro</c:v>
                  </c:pt>
                  <c:pt idx="10">
                    <c:v>Florida</c:v>
                  </c:pt>
                  <c:pt idx="11">
                    <c:v>Autopista</c:v>
                  </c:pt>
                  <c:pt idx="12">
                    <c:v>Calle 93</c:v>
                  </c:pt>
                  <c:pt idx="13">
                    <c:v>Buenavista</c:v>
                  </c:pt>
                  <c:pt idx="14">
                    <c:v>San Gil</c:v>
                  </c:pt>
                </c:lvl>
                <c:lvl>
                  <c:pt idx="0">
                    <c:v>95%</c:v>
                  </c:pt>
                  <c:pt idx="1">
                    <c:v>94%</c:v>
                  </c:pt>
                  <c:pt idx="2">
                    <c:v>94%</c:v>
                  </c:pt>
                  <c:pt idx="3">
                    <c:v>93%</c:v>
                  </c:pt>
                  <c:pt idx="4">
                    <c:v>92%</c:v>
                  </c:pt>
                  <c:pt idx="5">
                    <c:v>92%</c:v>
                  </c:pt>
                  <c:pt idx="6">
                    <c:v>92%</c:v>
                  </c:pt>
                  <c:pt idx="7">
                    <c:v>92%</c:v>
                  </c:pt>
                  <c:pt idx="8">
                    <c:v>92%</c:v>
                  </c:pt>
                  <c:pt idx="9">
                    <c:v>92%</c:v>
                  </c:pt>
                  <c:pt idx="10">
                    <c:v>91%</c:v>
                  </c:pt>
                  <c:pt idx="11">
                    <c:v>91%</c:v>
                  </c:pt>
                  <c:pt idx="12">
                    <c:v>89%</c:v>
                  </c:pt>
                  <c:pt idx="13">
                    <c:v>89%</c:v>
                  </c:pt>
                  <c:pt idx="14">
                    <c:v>89%</c:v>
                  </c:pt>
                </c:lvl>
              </c:multiLvlStrCache>
            </c:multiLvlStrRef>
          </c:cat>
          <c:val>
            <c:numRef>
              <c:f>Hoja2!$C$434:$C$448</c:f>
              <c:numCache>
                <c:formatCode>0%</c:formatCode>
                <c:ptCount val="15"/>
                <c:pt idx="0">
                  <c:v>0.95</c:v>
                </c:pt>
                <c:pt idx="1">
                  <c:v>0.94</c:v>
                </c:pt>
                <c:pt idx="2">
                  <c:v>0.94</c:v>
                </c:pt>
                <c:pt idx="3">
                  <c:v>0.93</c:v>
                </c:pt>
                <c:pt idx="4">
                  <c:v>0.92</c:v>
                </c:pt>
                <c:pt idx="5">
                  <c:v>0.92</c:v>
                </c:pt>
                <c:pt idx="6">
                  <c:v>0.92</c:v>
                </c:pt>
                <c:pt idx="7">
                  <c:v>0.92</c:v>
                </c:pt>
                <c:pt idx="8">
                  <c:v>0.92</c:v>
                </c:pt>
                <c:pt idx="9">
                  <c:v>0.92</c:v>
                </c:pt>
                <c:pt idx="10">
                  <c:v>0.91</c:v>
                </c:pt>
                <c:pt idx="11">
                  <c:v>0.91</c:v>
                </c:pt>
                <c:pt idx="12">
                  <c:v>0.89</c:v>
                </c:pt>
                <c:pt idx="13">
                  <c:v>0.89</c:v>
                </c:pt>
                <c:pt idx="14">
                  <c:v>0.89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C-25DA-40CE-950E-130E28D2C3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10714719"/>
        <c:axId val="221238719"/>
        <c:axId val="0"/>
      </c:bar3DChart>
      <c:catAx>
        <c:axId val="2107147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221238719"/>
        <c:crosses val="autoZero"/>
        <c:auto val="1"/>
        <c:lblAlgn val="ctr"/>
        <c:lblOffset val="100"/>
        <c:noMultiLvlLbl val="0"/>
      </c:catAx>
      <c:valAx>
        <c:axId val="221238719"/>
        <c:scaling>
          <c:orientation val="minMax"/>
          <c:max val="1"/>
          <c:min val="0.70000000000000007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50000"/>
                  <a:lumOff val="50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2107147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s-CO"/>
              <a:t>Indicador</a:t>
            </a:r>
            <a:r>
              <a:rPr lang="es-CO" baseline="0"/>
              <a:t> de cumplimiento del uso de dotación y EPP</a:t>
            </a:r>
            <a:endParaRPr lang="es-CO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Hoja2!$B$5</c:f>
              <c:strCache>
                <c:ptCount val="1"/>
                <c:pt idx="0">
                  <c:v>Centro 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Hoja2!$C$4</c:f>
              <c:strCache>
                <c:ptCount val="1"/>
                <c:pt idx="0">
                  <c:v>Calificación</c:v>
                </c:pt>
              </c:strCache>
            </c:strRef>
          </c:cat>
          <c:val>
            <c:numRef>
              <c:f>Hoja2!$C$5</c:f>
              <c:numCache>
                <c:formatCode>0%</c:formatCode>
                <c:ptCount val="1"/>
                <c:pt idx="0">
                  <c:v>0.94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495-4EAA-910B-FB5EEB91F293}"/>
            </c:ext>
          </c:extLst>
        </c:ser>
        <c:ser>
          <c:idx val="1"/>
          <c:order val="1"/>
          <c:tx>
            <c:strRef>
              <c:f>Hoja2!$B$6</c:f>
              <c:strCache>
                <c:ptCount val="1"/>
                <c:pt idx="0">
                  <c:v>Lagos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Hoja2!$C$4</c:f>
              <c:strCache>
                <c:ptCount val="1"/>
                <c:pt idx="0">
                  <c:v>Calificación</c:v>
                </c:pt>
              </c:strCache>
            </c:strRef>
          </c:cat>
          <c:val>
            <c:numRef>
              <c:f>Hoja2!$C$6</c:f>
              <c:numCache>
                <c:formatCode>0%</c:formatCode>
                <c:ptCount val="1"/>
                <c:pt idx="0">
                  <c:v>0.84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495-4EAA-910B-FB5EEB91F293}"/>
            </c:ext>
          </c:extLst>
        </c:ser>
        <c:ser>
          <c:idx val="2"/>
          <c:order val="2"/>
          <c:tx>
            <c:strRef>
              <c:f>Hoja2!$B$7</c:f>
              <c:strCache>
                <c:ptCount val="1"/>
                <c:pt idx="0">
                  <c:v>Cacique 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Hoja2!$C$4</c:f>
              <c:strCache>
                <c:ptCount val="1"/>
                <c:pt idx="0">
                  <c:v>Calificación</c:v>
                </c:pt>
              </c:strCache>
            </c:strRef>
          </c:cat>
          <c:val>
            <c:numRef>
              <c:f>Hoja2!$C$7</c:f>
              <c:numCache>
                <c:formatCode>0%</c:formatCode>
                <c:ptCount val="1"/>
                <c:pt idx="0">
                  <c:v>0.83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495-4EAA-910B-FB5EEB91F293}"/>
            </c:ext>
          </c:extLst>
        </c:ser>
        <c:ser>
          <c:idx val="3"/>
          <c:order val="3"/>
          <c:tx>
            <c:strRef>
              <c:f>Hoja2!$B$8</c:f>
              <c:strCache>
                <c:ptCount val="1"/>
                <c:pt idx="0">
                  <c:v>San Fco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Hoja2!$C$4</c:f>
              <c:strCache>
                <c:ptCount val="1"/>
                <c:pt idx="0">
                  <c:v>Calificación</c:v>
                </c:pt>
              </c:strCache>
            </c:strRef>
          </c:cat>
          <c:val>
            <c:numRef>
              <c:f>Hoja2!$C$8</c:f>
              <c:numCache>
                <c:formatCode>0%</c:formatCode>
                <c:ptCount val="1"/>
                <c:pt idx="0">
                  <c:v>0.83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495-4EAA-910B-FB5EEB91F293}"/>
            </c:ext>
          </c:extLst>
        </c:ser>
        <c:ser>
          <c:idx val="4"/>
          <c:order val="4"/>
          <c:tx>
            <c:strRef>
              <c:f>Hoja2!$B$9</c:f>
              <c:strCache>
                <c:ptCount val="1"/>
                <c:pt idx="0">
                  <c:v>Autopista 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Hoja2!$C$4</c:f>
              <c:strCache>
                <c:ptCount val="1"/>
                <c:pt idx="0">
                  <c:v>Calificación</c:v>
                </c:pt>
              </c:strCache>
            </c:strRef>
          </c:cat>
          <c:val>
            <c:numRef>
              <c:f>Hoja2!$C$9</c:f>
              <c:numCache>
                <c:formatCode>0%</c:formatCode>
                <c:ptCount val="1"/>
                <c:pt idx="0">
                  <c:v>0.82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495-4EAA-910B-FB5EEB91F293}"/>
            </c:ext>
          </c:extLst>
        </c:ser>
        <c:ser>
          <c:idx val="5"/>
          <c:order val="5"/>
          <c:tx>
            <c:strRef>
              <c:f>Hoja2!$B$10</c:f>
              <c:strCache>
                <c:ptCount val="1"/>
                <c:pt idx="0">
                  <c:v>Ciudadela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atMod val="103000"/>
                    <a:lumMod val="102000"/>
                    <a:tint val="94000"/>
                  </a:schemeClr>
                </a:gs>
                <a:gs pos="50000">
                  <a:schemeClr val="accent6">
                    <a:satMod val="110000"/>
                    <a:lumMod val="100000"/>
                    <a:shade val="100000"/>
                  </a:schemeClr>
                </a:gs>
                <a:gs pos="100000">
                  <a:schemeClr val="accent6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Hoja2!$C$4</c:f>
              <c:strCache>
                <c:ptCount val="1"/>
                <c:pt idx="0">
                  <c:v>Calificación</c:v>
                </c:pt>
              </c:strCache>
            </c:strRef>
          </c:cat>
          <c:val>
            <c:numRef>
              <c:f>Hoja2!$C$10</c:f>
              <c:numCache>
                <c:formatCode>0%</c:formatCode>
                <c:ptCount val="1"/>
                <c:pt idx="0">
                  <c:v>0.81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495-4EAA-910B-FB5EEB91F293}"/>
            </c:ext>
          </c:extLst>
        </c:ser>
        <c:ser>
          <c:idx val="6"/>
          <c:order val="6"/>
          <c:tx>
            <c:strRef>
              <c:f>Hoja2!$B$11</c:f>
              <c:strCache>
                <c:ptCount val="1"/>
                <c:pt idx="0">
                  <c:v>Paralela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lumMod val="60000"/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lumMod val="60000"/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60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Hoja2!$C$4</c:f>
              <c:strCache>
                <c:ptCount val="1"/>
                <c:pt idx="0">
                  <c:v>Calificación</c:v>
                </c:pt>
              </c:strCache>
            </c:strRef>
          </c:cat>
          <c:val>
            <c:numRef>
              <c:f>Hoja2!$C$11</c:f>
              <c:numCache>
                <c:formatCode>0%</c:formatCode>
                <c:ptCount val="1"/>
                <c:pt idx="0">
                  <c:v>0.79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1495-4EAA-910B-FB5EEB91F293}"/>
            </c:ext>
          </c:extLst>
        </c:ser>
        <c:ser>
          <c:idx val="7"/>
          <c:order val="7"/>
          <c:tx>
            <c:strRef>
              <c:f>Hoja2!$B$12</c:f>
              <c:strCache>
                <c:ptCount val="1"/>
                <c:pt idx="0">
                  <c:v>Calle 41 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lumMod val="60000"/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lumMod val="60000"/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60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Hoja2!$C$4</c:f>
              <c:strCache>
                <c:ptCount val="1"/>
                <c:pt idx="0">
                  <c:v>Calificación</c:v>
                </c:pt>
              </c:strCache>
            </c:strRef>
          </c:cat>
          <c:val>
            <c:numRef>
              <c:f>Hoja2!$C$12</c:f>
              <c:numCache>
                <c:formatCode>0%</c:formatCode>
                <c:ptCount val="1"/>
                <c:pt idx="0">
                  <c:v>0.78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1495-4EAA-910B-FB5EEB91F293}"/>
            </c:ext>
          </c:extLst>
        </c:ser>
        <c:ser>
          <c:idx val="8"/>
          <c:order val="8"/>
          <c:tx>
            <c:strRef>
              <c:f>Hoja2!$B$13</c:f>
              <c:strCache>
                <c:ptCount val="1"/>
                <c:pt idx="0">
                  <c:v>Riviera 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lumMod val="60000"/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lumMod val="60000"/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60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Hoja2!$C$4</c:f>
              <c:strCache>
                <c:ptCount val="1"/>
                <c:pt idx="0">
                  <c:v>Calificación</c:v>
                </c:pt>
              </c:strCache>
            </c:strRef>
          </c:cat>
          <c:val>
            <c:numRef>
              <c:f>Hoja2!$C$13</c:f>
              <c:numCache>
                <c:formatCode>0%</c:formatCode>
                <c:ptCount val="1"/>
                <c:pt idx="0">
                  <c:v>0.76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1495-4EAA-910B-FB5EEB91F293}"/>
            </c:ext>
          </c:extLst>
        </c:ser>
        <c:ser>
          <c:idx val="9"/>
          <c:order val="9"/>
          <c:tx>
            <c:strRef>
              <c:f>Hoja2!$B$14</c:f>
              <c:strCache>
                <c:ptCount val="1"/>
                <c:pt idx="0">
                  <c:v>Piedecuesta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lumMod val="60000"/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lumMod val="60000"/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60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Hoja2!$C$4</c:f>
              <c:strCache>
                <c:ptCount val="1"/>
                <c:pt idx="0">
                  <c:v>Calificación</c:v>
                </c:pt>
              </c:strCache>
            </c:strRef>
          </c:cat>
          <c:val>
            <c:numRef>
              <c:f>Hoja2!$C$14</c:f>
              <c:numCache>
                <c:formatCode>0%</c:formatCode>
                <c:ptCount val="1"/>
                <c:pt idx="0">
                  <c:v>0.76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1495-4EAA-910B-FB5EEB91F293}"/>
            </c:ext>
          </c:extLst>
        </c:ser>
        <c:ser>
          <c:idx val="10"/>
          <c:order val="10"/>
          <c:tx>
            <c:strRef>
              <c:f>Hoja2!$B$15</c:f>
              <c:strCache>
                <c:ptCount val="1"/>
                <c:pt idx="0">
                  <c:v>Barranca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lumMod val="60000"/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lumMod val="60000"/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lumMod val="60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Hoja2!$C$4</c:f>
              <c:strCache>
                <c:ptCount val="1"/>
                <c:pt idx="0">
                  <c:v>Calificación</c:v>
                </c:pt>
              </c:strCache>
            </c:strRef>
          </c:cat>
          <c:val>
            <c:numRef>
              <c:f>Hoja2!$C$15</c:f>
              <c:numCache>
                <c:formatCode>0%</c:formatCode>
                <c:ptCount val="1"/>
                <c:pt idx="0">
                  <c:v>0.76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1495-4EAA-910B-FB5EEB91F293}"/>
            </c:ext>
          </c:extLst>
        </c:ser>
        <c:ser>
          <c:idx val="11"/>
          <c:order val="11"/>
          <c:tx>
            <c:strRef>
              <c:f>Hoja2!$B$16</c:f>
              <c:strCache>
                <c:ptCount val="1"/>
                <c:pt idx="0">
                  <c:v>Florida 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lumMod val="60000"/>
                    <a:satMod val="103000"/>
                    <a:lumMod val="102000"/>
                    <a:tint val="94000"/>
                  </a:schemeClr>
                </a:gs>
                <a:gs pos="50000">
                  <a:schemeClr val="accent6">
                    <a:lumMod val="60000"/>
                    <a:satMod val="110000"/>
                    <a:lumMod val="100000"/>
                    <a:shade val="100000"/>
                  </a:schemeClr>
                </a:gs>
                <a:gs pos="100000">
                  <a:schemeClr val="accent6">
                    <a:lumMod val="60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Hoja2!$C$4</c:f>
              <c:strCache>
                <c:ptCount val="1"/>
                <c:pt idx="0">
                  <c:v>Calificación</c:v>
                </c:pt>
              </c:strCache>
            </c:strRef>
          </c:cat>
          <c:val>
            <c:numRef>
              <c:f>Hoja2!$C$16</c:f>
              <c:numCache>
                <c:formatCode>0%</c:formatCode>
                <c:ptCount val="1"/>
                <c:pt idx="0">
                  <c:v>0.75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1495-4EAA-910B-FB5EEB91F293}"/>
            </c:ext>
          </c:extLst>
        </c:ser>
        <c:ser>
          <c:idx val="12"/>
          <c:order val="12"/>
          <c:tx>
            <c:strRef>
              <c:f>Hoja2!$B$17</c:f>
              <c:strCache>
                <c:ptCount val="1"/>
                <c:pt idx="0">
                  <c:v>San Gil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lumMod val="80000"/>
                    <a:lumOff val="20000"/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lumMod val="80000"/>
                    <a:lumOff val="20000"/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80000"/>
                    <a:lumOff val="20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Hoja2!$C$4</c:f>
              <c:strCache>
                <c:ptCount val="1"/>
                <c:pt idx="0">
                  <c:v>Calificación</c:v>
                </c:pt>
              </c:strCache>
            </c:strRef>
          </c:cat>
          <c:val>
            <c:numRef>
              <c:f>Hoja2!$C$17</c:f>
              <c:numCache>
                <c:formatCode>0%</c:formatCode>
                <c:ptCount val="1"/>
                <c:pt idx="0">
                  <c:v>0.74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1495-4EAA-910B-FB5EEB91F293}"/>
            </c:ext>
          </c:extLst>
        </c:ser>
        <c:ser>
          <c:idx val="13"/>
          <c:order val="13"/>
          <c:tx>
            <c:strRef>
              <c:f>Hoja2!$B$18</c:f>
              <c:strCache>
                <c:ptCount val="1"/>
                <c:pt idx="0">
                  <c:v>Calle 93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lumMod val="80000"/>
                    <a:lumOff val="20000"/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lumMod val="80000"/>
                    <a:lumOff val="20000"/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80000"/>
                    <a:lumOff val="20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Hoja2!$C$4</c:f>
              <c:strCache>
                <c:ptCount val="1"/>
                <c:pt idx="0">
                  <c:v>Calificación</c:v>
                </c:pt>
              </c:strCache>
            </c:strRef>
          </c:cat>
          <c:val>
            <c:numRef>
              <c:f>Hoja2!$C$18</c:f>
              <c:numCache>
                <c:formatCode>0%</c:formatCode>
                <c:ptCount val="1"/>
                <c:pt idx="0">
                  <c:v>0.71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1495-4EAA-910B-FB5EEB91F293}"/>
            </c:ext>
          </c:extLst>
        </c:ser>
        <c:ser>
          <c:idx val="14"/>
          <c:order val="14"/>
          <c:tx>
            <c:strRef>
              <c:f>Hoja2!$B$19</c:f>
              <c:strCache>
                <c:ptCount val="1"/>
                <c:pt idx="0">
                  <c:v>Buenavista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lumMod val="80000"/>
                    <a:lumOff val="20000"/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lumMod val="80000"/>
                    <a:lumOff val="20000"/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80000"/>
                    <a:lumOff val="20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Hoja2!$C$4</c:f>
              <c:strCache>
                <c:ptCount val="1"/>
                <c:pt idx="0">
                  <c:v>Calificación</c:v>
                </c:pt>
              </c:strCache>
            </c:strRef>
          </c:cat>
          <c:val>
            <c:numRef>
              <c:f>Hoja2!$C$19</c:f>
              <c:numCache>
                <c:formatCode>0%</c:formatCode>
                <c:ptCount val="1"/>
                <c:pt idx="0">
                  <c:v>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1495-4EAA-910B-FB5EEB91F2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493783839"/>
        <c:axId val="1488037007"/>
      </c:barChart>
      <c:catAx>
        <c:axId val="149378383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488037007"/>
        <c:crosses val="autoZero"/>
        <c:auto val="1"/>
        <c:lblAlgn val="ctr"/>
        <c:lblOffset val="100"/>
        <c:noMultiLvlLbl val="0"/>
      </c:catAx>
      <c:valAx>
        <c:axId val="148803700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49378383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n-US" sz="1400"/>
              <a:t>Indicador</a:t>
            </a:r>
            <a:r>
              <a:rPr lang="en-US" sz="1400" baseline="0"/>
              <a:t> de cumplimiento del uso de dotación y epp</a:t>
            </a:r>
            <a:endParaRPr lang="en-US" sz="140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Hoja2!$C$433</c:f>
              <c:strCache>
                <c:ptCount val="1"/>
                <c:pt idx="0">
                  <c:v>Calificación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Pt>
            <c:idx val="0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3B15-4EBB-84DA-F2AEC5C57C84}"/>
              </c:ext>
            </c:extLst>
          </c:dPt>
          <c:dPt>
            <c:idx val="2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3-3B15-4EBB-84DA-F2AEC5C57C84}"/>
              </c:ext>
            </c:extLst>
          </c:dPt>
          <c:dPt>
            <c:idx val="3"/>
            <c:invertIfNegative val="0"/>
            <c:bubble3D val="0"/>
            <c:spPr>
              <a:solidFill>
                <a:schemeClr val="bg2">
                  <a:lumMod val="9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5-3B15-4EBB-84DA-F2AEC5C57C84}"/>
              </c:ext>
            </c:extLst>
          </c:dPt>
          <c:dPt>
            <c:idx val="4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7-3B15-4EBB-84DA-F2AEC5C57C84}"/>
              </c:ext>
            </c:extLst>
          </c:dPt>
          <c:dPt>
            <c:idx val="5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9-3B15-4EBB-84DA-F2AEC5C57C84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4">
                  <a:lumMod val="5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B-3B15-4EBB-84DA-F2AEC5C57C84}"/>
              </c:ext>
            </c:extLst>
          </c:dPt>
          <c:dPt>
            <c:idx val="7"/>
            <c:invertIfNegative val="0"/>
            <c:bubble3D val="0"/>
            <c:spPr>
              <a:solidFill>
                <a:schemeClr val="bg1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D-3B15-4EBB-84DA-F2AEC5C57C84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F-3B15-4EBB-84DA-F2AEC5C57C84}"/>
              </c:ext>
            </c:extLst>
          </c:dPt>
          <c:dPt>
            <c:idx val="9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11-3B15-4EBB-84DA-F2AEC5C57C84}"/>
              </c:ext>
            </c:extLst>
          </c:dPt>
          <c:dPt>
            <c:idx val="10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13-3B15-4EBB-84DA-F2AEC5C57C84}"/>
              </c:ext>
            </c:extLst>
          </c:dPt>
          <c:dPt>
            <c:idx val="11"/>
            <c:invertIfNegative val="0"/>
            <c:bubble3D val="0"/>
            <c:spPr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15-3B15-4EBB-84DA-F2AEC5C57C84}"/>
              </c:ext>
            </c:extLst>
          </c:dPt>
          <c:dPt>
            <c:idx val="12"/>
            <c:invertIfNegative val="0"/>
            <c:bubble3D val="0"/>
            <c:spPr>
              <a:solidFill>
                <a:srgbClr val="FFCCFF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17-3B15-4EBB-84DA-F2AEC5C57C84}"/>
              </c:ext>
            </c:extLst>
          </c:dPt>
          <c:dPt>
            <c:idx val="13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19-3B15-4EBB-84DA-F2AEC5C57C84}"/>
              </c:ext>
            </c:extLst>
          </c:dPt>
          <c:dPt>
            <c:idx val="14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1B-3B15-4EBB-84DA-F2AEC5C57C84}"/>
              </c:ext>
            </c:extLst>
          </c:dPt>
          <c:dLbls>
            <c:spPr>
              <a:solidFill>
                <a:srgbClr val="002060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multiLvlStrRef>
              <c:f>Hoja2!$A$434:$B$448</c:f>
              <c:multiLvlStrCache>
                <c:ptCount val="15"/>
                <c:lvl>
                  <c:pt idx="0">
                    <c:v>San Francisco</c:v>
                  </c:pt>
                  <c:pt idx="1">
                    <c:v>Barranca</c:v>
                  </c:pt>
                  <c:pt idx="2">
                    <c:v>Riviera</c:v>
                  </c:pt>
                  <c:pt idx="3">
                    <c:v>Paralela</c:v>
                  </c:pt>
                  <c:pt idx="4">
                    <c:v>Lagos</c:v>
                  </c:pt>
                  <c:pt idx="5">
                    <c:v>Calle 41 </c:v>
                  </c:pt>
                  <c:pt idx="6">
                    <c:v>Piedecuesta</c:v>
                  </c:pt>
                  <c:pt idx="7">
                    <c:v>Ciudadela</c:v>
                  </c:pt>
                  <c:pt idx="8">
                    <c:v>Cacique</c:v>
                  </c:pt>
                  <c:pt idx="9">
                    <c:v>Centro</c:v>
                  </c:pt>
                  <c:pt idx="10">
                    <c:v>Florida</c:v>
                  </c:pt>
                  <c:pt idx="11">
                    <c:v>Autopista</c:v>
                  </c:pt>
                  <c:pt idx="12">
                    <c:v>Calle 93</c:v>
                  </c:pt>
                  <c:pt idx="13">
                    <c:v>Buenavista</c:v>
                  </c:pt>
                  <c:pt idx="14">
                    <c:v>San Gil</c:v>
                  </c:pt>
                </c:lvl>
                <c:lvl>
                  <c:pt idx="0">
                    <c:v>95%</c:v>
                  </c:pt>
                  <c:pt idx="1">
                    <c:v>94%</c:v>
                  </c:pt>
                  <c:pt idx="2">
                    <c:v>94%</c:v>
                  </c:pt>
                  <c:pt idx="3">
                    <c:v>93%</c:v>
                  </c:pt>
                  <c:pt idx="4">
                    <c:v>92%</c:v>
                  </c:pt>
                  <c:pt idx="5">
                    <c:v>92%</c:v>
                  </c:pt>
                  <c:pt idx="6">
                    <c:v>92%</c:v>
                  </c:pt>
                  <c:pt idx="7">
                    <c:v>92%</c:v>
                  </c:pt>
                  <c:pt idx="8">
                    <c:v>92%</c:v>
                  </c:pt>
                  <c:pt idx="9">
                    <c:v>92%</c:v>
                  </c:pt>
                  <c:pt idx="10">
                    <c:v>91%</c:v>
                  </c:pt>
                  <c:pt idx="11">
                    <c:v>91%</c:v>
                  </c:pt>
                  <c:pt idx="12">
                    <c:v>89%</c:v>
                  </c:pt>
                  <c:pt idx="13">
                    <c:v>89%</c:v>
                  </c:pt>
                  <c:pt idx="14">
                    <c:v>89%</c:v>
                  </c:pt>
                </c:lvl>
              </c:multiLvlStrCache>
            </c:multiLvlStrRef>
          </c:cat>
          <c:val>
            <c:numRef>
              <c:f>Hoja2!$C$434:$C$448</c:f>
              <c:numCache>
                <c:formatCode>0%</c:formatCode>
                <c:ptCount val="15"/>
                <c:pt idx="0">
                  <c:v>0.95</c:v>
                </c:pt>
                <c:pt idx="1">
                  <c:v>0.94</c:v>
                </c:pt>
                <c:pt idx="2">
                  <c:v>0.94</c:v>
                </c:pt>
                <c:pt idx="3">
                  <c:v>0.93</c:v>
                </c:pt>
                <c:pt idx="4">
                  <c:v>0.92</c:v>
                </c:pt>
                <c:pt idx="5">
                  <c:v>0.92</c:v>
                </c:pt>
                <c:pt idx="6">
                  <c:v>0.92</c:v>
                </c:pt>
                <c:pt idx="7">
                  <c:v>0.92</c:v>
                </c:pt>
                <c:pt idx="8">
                  <c:v>0.92</c:v>
                </c:pt>
                <c:pt idx="9">
                  <c:v>0.92</c:v>
                </c:pt>
                <c:pt idx="10">
                  <c:v>0.91</c:v>
                </c:pt>
                <c:pt idx="11">
                  <c:v>0.91</c:v>
                </c:pt>
                <c:pt idx="12">
                  <c:v>0.89</c:v>
                </c:pt>
                <c:pt idx="13">
                  <c:v>0.89</c:v>
                </c:pt>
                <c:pt idx="14">
                  <c:v>0.89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C-3B15-4EBB-84DA-F2AEC5C57C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10714719"/>
        <c:axId val="221238719"/>
        <c:axId val="0"/>
      </c:bar3DChart>
      <c:catAx>
        <c:axId val="2107147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221238719"/>
        <c:crosses val="autoZero"/>
        <c:auto val="1"/>
        <c:lblAlgn val="ctr"/>
        <c:lblOffset val="100"/>
        <c:noMultiLvlLbl val="0"/>
      </c:catAx>
      <c:valAx>
        <c:axId val="221238719"/>
        <c:scaling>
          <c:orientation val="minMax"/>
          <c:max val="1"/>
          <c:min val="0.70000000000000007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50000"/>
                  <a:lumOff val="50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2107147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2690427353888504E-2"/>
          <c:y val="2.3119822028246917E-2"/>
          <c:w val="0.88849499135267673"/>
          <c:h val="0.62378376909278688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Hoja2!$C$454</c:f>
              <c:strCache>
                <c:ptCount val="1"/>
                <c:pt idx="0">
                  <c:v>Calificación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9509-426B-B265-EECA7B57D010}"/>
              </c:ext>
            </c:extLst>
          </c:dPt>
          <c:dPt>
            <c:idx val="1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3-9509-426B-B265-EECA7B57D010}"/>
              </c:ext>
            </c:extLst>
          </c:dPt>
          <c:dPt>
            <c:idx val="2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5-9509-426B-B265-EECA7B57D010}"/>
              </c:ext>
            </c:extLst>
          </c:dPt>
          <c:dPt>
            <c:idx val="3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7-9509-426B-B265-EECA7B57D010}"/>
              </c:ext>
            </c:extLst>
          </c:dPt>
          <c:dPt>
            <c:idx val="4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9-9509-426B-B265-EECA7B57D010}"/>
              </c:ext>
            </c:extLst>
          </c:dPt>
          <c:dPt>
            <c:idx val="5"/>
            <c:invertIfNegative val="0"/>
            <c:bubble3D val="0"/>
            <c:spPr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B-9509-426B-B265-EECA7B57D010}"/>
              </c:ext>
            </c:extLst>
          </c:dPt>
          <c:dPt>
            <c:idx val="7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D-9509-426B-B265-EECA7B57D010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F-9509-426B-B265-EECA7B57D010}"/>
              </c:ext>
            </c:extLst>
          </c:dPt>
          <c:dPt>
            <c:idx val="9"/>
            <c:invertIfNegative val="0"/>
            <c:bubble3D val="0"/>
            <c:spPr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11-9509-426B-B265-EECA7B57D010}"/>
              </c:ext>
            </c:extLst>
          </c:dPt>
          <c:dPt>
            <c:idx val="10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13-9509-426B-B265-EECA7B57D010}"/>
              </c:ext>
            </c:extLst>
          </c:dPt>
          <c:dPt>
            <c:idx val="11"/>
            <c:invertIfNegative val="0"/>
            <c:bubble3D val="0"/>
            <c:spPr>
              <a:solidFill>
                <a:schemeClr val="accent4">
                  <a:lumMod val="5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15-9509-426B-B265-EECA7B57D010}"/>
              </c:ext>
            </c:extLst>
          </c:dPt>
          <c:dPt>
            <c:idx val="12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17-9509-426B-B265-EECA7B57D010}"/>
              </c:ext>
            </c:extLst>
          </c:dPt>
          <c:dPt>
            <c:idx val="13"/>
            <c:invertIfNegative val="0"/>
            <c:bubble3D val="0"/>
            <c:spPr>
              <a:solidFill>
                <a:srgbClr val="FFCCFF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19-9509-426B-B265-EECA7B57D010}"/>
              </c:ext>
            </c:extLst>
          </c:dPt>
          <c:dPt>
            <c:idx val="14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1B-9509-426B-B265-EECA7B57D010}"/>
              </c:ext>
            </c:extLst>
          </c:dPt>
          <c:dLbls>
            <c:spPr>
              <a:solidFill>
                <a:srgbClr val="002060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multiLvlStrRef>
              <c:f>Hoja2!$A$455:$B$469</c:f>
              <c:multiLvlStrCache>
                <c:ptCount val="15"/>
                <c:lvl>
                  <c:pt idx="0">
                    <c:v>Cacique</c:v>
                  </c:pt>
                  <c:pt idx="1">
                    <c:v>Centro</c:v>
                  </c:pt>
                  <c:pt idx="2">
                    <c:v>San Francisco</c:v>
                  </c:pt>
                  <c:pt idx="3">
                    <c:v>Lagos </c:v>
                  </c:pt>
                  <c:pt idx="4">
                    <c:v>Riviera</c:v>
                  </c:pt>
                  <c:pt idx="5">
                    <c:v>Ciudadela</c:v>
                  </c:pt>
                  <c:pt idx="6">
                    <c:v>Barranca</c:v>
                  </c:pt>
                  <c:pt idx="7">
                    <c:v>Calle 41</c:v>
                  </c:pt>
                  <c:pt idx="8">
                    <c:v>Autopista</c:v>
                  </c:pt>
                  <c:pt idx="9">
                    <c:v>Paralela</c:v>
                  </c:pt>
                  <c:pt idx="10">
                    <c:v>Florida</c:v>
                  </c:pt>
                  <c:pt idx="11">
                    <c:v>Piedecuesta</c:v>
                  </c:pt>
                  <c:pt idx="12">
                    <c:v>San Gil</c:v>
                  </c:pt>
                  <c:pt idx="13">
                    <c:v>Calle 93</c:v>
                  </c:pt>
                  <c:pt idx="14">
                    <c:v>Buenavista</c:v>
                  </c:pt>
                </c:lvl>
                <c:lvl>
                  <c:pt idx="0">
                    <c:v>93%</c:v>
                  </c:pt>
                  <c:pt idx="1">
                    <c:v>93%</c:v>
                  </c:pt>
                  <c:pt idx="2">
                    <c:v>92%</c:v>
                  </c:pt>
                  <c:pt idx="3">
                    <c:v>91%</c:v>
                  </c:pt>
                  <c:pt idx="4">
                    <c:v>91%</c:v>
                  </c:pt>
                  <c:pt idx="5">
                    <c:v>90%</c:v>
                  </c:pt>
                  <c:pt idx="6">
                    <c:v>90%</c:v>
                  </c:pt>
                  <c:pt idx="7">
                    <c:v>89%</c:v>
                  </c:pt>
                  <c:pt idx="8">
                    <c:v>89%</c:v>
                  </c:pt>
                  <c:pt idx="9">
                    <c:v>89%</c:v>
                  </c:pt>
                  <c:pt idx="10">
                    <c:v>88%</c:v>
                  </c:pt>
                  <c:pt idx="11">
                    <c:v>87%</c:v>
                  </c:pt>
                  <c:pt idx="12">
                    <c:v>87%</c:v>
                  </c:pt>
                  <c:pt idx="13">
                    <c:v>85%</c:v>
                  </c:pt>
                  <c:pt idx="14">
                    <c:v>84%</c:v>
                  </c:pt>
                </c:lvl>
              </c:multiLvlStrCache>
            </c:multiLvlStrRef>
          </c:cat>
          <c:val>
            <c:numRef>
              <c:f>Hoja2!$C$455:$C$469</c:f>
              <c:numCache>
                <c:formatCode>0%</c:formatCode>
                <c:ptCount val="15"/>
                <c:pt idx="0">
                  <c:v>0.93</c:v>
                </c:pt>
                <c:pt idx="1">
                  <c:v>0.93</c:v>
                </c:pt>
                <c:pt idx="2">
                  <c:v>0.92</c:v>
                </c:pt>
                <c:pt idx="3">
                  <c:v>0.91</c:v>
                </c:pt>
                <c:pt idx="4">
                  <c:v>0.91</c:v>
                </c:pt>
                <c:pt idx="5">
                  <c:v>0.9</c:v>
                </c:pt>
                <c:pt idx="6">
                  <c:v>0.9</c:v>
                </c:pt>
                <c:pt idx="7">
                  <c:v>0.89</c:v>
                </c:pt>
                <c:pt idx="8">
                  <c:v>0.89</c:v>
                </c:pt>
                <c:pt idx="9">
                  <c:v>0.89</c:v>
                </c:pt>
                <c:pt idx="10">
                  <c:v>0.88</c:v>
                </c:pt>
                <c:pt idx="11">
                  <c:v>0.87</c:v>
                </c:pt>
                <c:pt idx="12">
                  <c:v>0.87</c:v>
                </c:pt>
                <c:pt idx="13">
                  <c:v>0.85</c:v>
                </c:pt>
                <c:pt idx="14">
                  <c:v>0.84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C-9509-426B-B265-EECA7B57D0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598088959"/>
        <c:axId val="221233759"/>
        <c:axId val="0"/>
      </c:bar3DChart>
      <c:catAx>
        <c:axId val="159808895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221233759"/>
        <c:crosses val="autoZero"/>
        <c:auto val="1"/>
        <c:lblAlgn val="ctr"/>
        <c:lblOffset val="100"/>
        <c:noMultiLvlLbl val="0"/>
      </c:catAx>
      <c:valAx>
        <c:axId val="221233759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50000"/>
                  <a:lumOff val="50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59808895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'RESULTADOS GENERALES'!$H$364</c:f>
              <c:strCache>
                <c:ptCount val="1"/>
                <c:pt idx="0">
                  <c:v>Frecuencia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Lbls>
            <c:spPr>
              <a:solidFill>
                <a:srgbClr val="002060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'RESULTADOS GENERALES'!$G$365:$G$369</c:f>
              <c:strCache>
                <c:ptCount val="5"/>
                <c:pt idx="0">
                  <c:v>Manga </c:v>
                </c:pt>
                <c:pt idx="1">
                  <c:v>Guantes </c:v>
                </c:pt>
                <c:pt idx="2">
                  <c:v>Delantal</c:v>
                </c:pt>
                <c:pt idx="3">
                  <c:v>Tapabocas</c:v>
                </c:pt>
                <c:pt idx="4">
                  <c:v>Gorro </c:v>
                </c:pt>
              </c:strCache>
            </c:strRef>
          </c:cat>
          <c:val>
            <c:numRef>
              <c:f>'RESULTADOS GENERALES'!$H$365:$H$369</c:f>
              <c:numCache>
                <c:formatCode>General</c:formatCode>
                <c:ptCount val="5"/>
                <c:pt idx="0">
                  <c:v>80</c:v>
                </c:pt>
                <c:pt idx="1">
                  <c:v>78</c:v>
                </c:pt>
                <c:pt idx="2">
                  <c:v>62</c:v>
                </c:pt>
                <c:pt idx="3">
                  <c:v>57</c:v>
                </c:pt>
                <c:pt idx="4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B25-47DE-9DEC-0B43A7ECB1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10311423"/>
        <c:axId val="268002751"/>
        <c:axId val="0"/>
      </c:bar3DChart>
      <c:catAx>
        <c:axId val="3103114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268002751"/>
        <c:crosses val="autoZero"/>
        <c:auto val="1"/>
        <c:lblAlgn val="ctr"/>
        <c:lblOffset val="100"/>
        <c:noMultiLvlLbl val="0"/>
      </c:catAx>
      <c:valAx>
        <c:axId val="26800275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50000"/>
                  <a:lumOff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3103114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s-CO" dirty="0"/>
              <a:t>Diagrama</a:t>
            </a:r>
            <a:r>
              <a:rPr lang="es-CO" baseline="0" dirty="0"/>
              <a:t> de </a:t>
            </a:r>
            <a:r>
              <a:rPr lang="es-CO" baseline="0" dirty="0" err="1"/>
              <a:t>pareto</a:t>
            </a:r>
            <a:endParaRPr lang="es-CO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Hoja2!$B$316</c:f>
              <c:strCache>
                <c:ptCount val="1"/>
                <c:pt idx="0">
                  <c:v>Frecuencia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Hoja2!$A$317:$A$321</c:f>
              <c:strCache>
                <c:ptCount val="5"/>
                <c:pt idx="0">
                  <c:v>Manga </c:v>
                </c:pt>
                <c:pt idx="1">
                  <c:v>Guantes </c:v>
                </c:pt>
                <c:pt idx="2">
                  <c:v>Delantal</c:v>
                </c:pt>
                <c:pt idx="3">
                  <c:v>Tapabocas</c:v>
                </c:pt>
                <c:pt idx="4">
                  <c:v>Gorro </c:v>
                </c:pt>
              </c:strCache>
            </c:strRef>
          </c:cat>
          <c:val>
            <c:numRef>
              <c:f>Hoja2!$B$317:$B$321</c:f>
              <c:numCache>
                <c:formatCode>General</c:formatCode>
                <c:ptCount val="5"/>
                <c:pt idx="0">
                  <c:v>80</c:v>
                </c:pt>
                <c:pt idx="1">
                  <c:v>78</c:v>
                </c:pt>
                <c:pt idx="2">
                  <c:v>62</c:v>
                </c:pt>
                <c:pt idx="3">
                  <c:v>57</c:v>
                </c:pt>
                <c:pt idx="4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8C8-4D72-8D99-D35291C59E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54964863"/>
        <c:axId val="231795727"/>
      </c:barChart>
      <c:lineChart>
        <c:grouping val="standard"/>
        <c:varyColors val="0"/>
        <c:ser>
          <c:idx val="1"/>
          <c:order val="1"/>
          <c:tx>
            <c:strRef>
              <c:f>Hoja2!$C$316</c:f>
              <c:strCache>
                <c:ptCount val="1"/>
                <c:pt idx="0">
                  <c:v>P. acumulado</c:v>
                </c:pt>
              </c:strCache>
            </c:strRef>
          </c:tx>
          <c:spPr>
            <a:ln w="34925" cap="rnd">
              <a:solidFill>
                <a:schemeClr val="accent2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none"/>
          </c:marker>
          <c:cat>
            <c:strRef>
              <c:f>Hoja2!$A$317:$A$321</c:f>
              <c:strCache>
                <c:ptCount val="5"/>
                <c:pt idx="0">
                  <c:v>Manga </c:v>
                </c:pt>
                <c:pt idx="1">
                  <c:v>Guantes </c:v>
                </c:pt>
                <c:pt idx="2">
                  <c:v>Delantal</c:v>
                </c:pt>
                <c:pt idx="3">
                  <c:v>Tapabocas</c:v>
                </c:pt>
                <c:pt idx="4">
                  <c:v>Gorro </c:v>
                </c:pt>
              </c:strCache>
            </c:strRef>
          </c:cat>
          <c:val>
            <c:numRef>
              <c:f>Hoja2!$C$317:$C$321</c:f>
              <c:numCache>
                <c:formatCode>0%</c:formatCode>
                <c:ptCount val="5"/>
                <c:pt idx="0">
                  <c:v>0.28368794326241137</c:v>
                </c:pt>
                <c:pt idx="1">
                  <c:v>0.56028368794326244</c:v>
                </c:pt>
                <c:pt idx="2">
                  <c:v>0.78014184397163122</c:v>
                </c:pt>
                <c:pt idx="3">
                  <c:v>0.98226950354609932</c:v>
                </c:pt>
                <c:pt idx="4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8C8-4D72-8D99-D35291C59E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54965343"/>
        <c:axId val="231793743"/>
      </c:lineChart>
      <c:catAx>
        <c:axId val="6549648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231795727"/>
        <c:crosses val="autoZero"/>
        <c:auto val="1"/>
        <c:lblAlgn val="ctr"/>
        <c:lblOffset val="100"/>
        <c:noMultiLvlLbl val="0"/>
      </c:catAx>
      <c:valAx>
        <c:axId val="231795727"/>
        <c:scaling>
          <c:orientation val="minMax"/>
          <c:max val="280"/>
          <c:min val="0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654964863"/>
        <c:crosses val="autoZero"/>
        <c:crossBetween val="between"/>
      </c:valAx>
      <c:valAx>
        <c:axId val="231793743"/>
        <c:scaling>
          <c:orientation val="minMax"/>
          <c:max val="1"/>
        </c:scaling>
        <c:delete val="0"/>
        <c:axPos val="r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654965343"/>
        <c:crosses val="max"/>
        <c:crossBetween val="between"/>
      </c:valAx>
      <c:catAx>
        <c:axId val="654965343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31793743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4">
  <cs:axisTitle>
    <cs:lnRef idx="0"/>
    <cs:fillRef idx="0"/>
    <cs:effectRef idx="0"/>
    <cs:fontRef idx="minor">
      <a:schemeClr val="lt1">
        <a:lumMod val="85000"/>
      </a:schemeClr>
    </cs:fontRef>
    <cs:defRPr sz="900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/>
    <cs:defRPr sz="900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000" kern="1200"/>
  </cs:chartArea>
  <cs:dataLabel>
    <cs:lnRef idx="0"/>
    <cs:fillRef idx="0"/>
    <cs:effectRef idx="0"/>
    <cs:fontRef idx="minor">
      <a:schemeClr val="lt1">
        <a:lumMod val="8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dk1">
            <a:lumMod val="60000"/>
            <a:lumOff val="40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900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/>
    <cs:defRPr sz="900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1600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900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9">
  <cs:axisTitle>
    <cs:lnRef idx="0"/>
    <cs:fillRef idx="0"/>
    <cs:effectRef idx="0"/>
    <cs:fontRef idx="minor">
      <a:schemeClr val="lt1">
        <a:lumMod val="85000"/>
      </a:schemeClr>
    </cs:fontRef>
    <cs:defRPr sz="900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000" kern="1200"/>
  </cs:chartArea>
  <cs:dataLabel>
    <cs:lnRef idx="0"/>
    <cs:fillRef idx="0"/>
    <cs:effectRef idx="0"/>
    <cs:fontRef idx="minor">
      <a:schemeClr val="lt1">
        <a:lumMod val="8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lt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1600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900" kern="1200"/>
  </cs:trendlineLabel>
  <cs:upBar>
    <cs:lnRef idx="0"/>
    <cs:fillRef idx="0"/>
    <cs:effectRef idx="0"/>
    <cs:fontRef idx="minor">
      <a:schemeClr val="lt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94">
  <cs:axisTitle>
    <cs:lnRef idx="0"/>
    <cs:fillRef idx="0"/>
    <cs:effectRef idx="0"/>
    <cs:fontRef idx="minor">
      <a:schemeClr val="lt1">
        <a:lumMod val="85000"/>
      </a:schemeClr>
    </cs:fontRef>
    <cs:defRPr sz="900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/>
    <cs:defRPr sz="900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000" kern="1200"/>
  </cs:chartArea>
  <cs:dataLabel>
    <cs:lnRef idx="0"/>
    <cs:fillRef idx="0"/>
    <cs:effectRef idx="0"/>
    <cs:fontRef idx="minor">
      <a:schemeClr val="lt1">
        <a:lumMod val="8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dk1">
            <a:lumMod val="60000"/>
            <a:lumOff val="40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900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/>
    <cs:defRPr sz="900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1600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900" kern="1200"/>
  </cs:valueAxis>
  <cs:wall>
    <cs:lnRef idx="0"/>
    <cs:fillRef idx="0"/>
    <cs:effectRef idx="0"/>
    <cs:fontRef idx="minor">
      <a:schemeClr val="tx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94">
  <cs:axisTitle>
    <cs:lnRef idx="0"/>
    <cs:fillRef idx="0"/>
    <cs:effectRef idx="0"/>
    <cs:fontRef idx="minor">
      <a:schemeClr val="lt1">
        <a:lumMod val="85000"/>
      </a:schemeClr>
    </cs:fontRef>
    <cs:defRPr sz="900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/>
    <cs:defRPr sz="900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000" kern="1200"/>
  </cs:chartArea>
  <cs:dataLabel>
    <cs:lnRef idx="0"/>
    <cs:fillRef idx="0"/>
    <cs:effectRef idx="0"/>
    <cs:fontRef idx="minor">
      <a:schemeClr val="lt1">
        <a:lumMod val="8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dk1">
            <a:lumMod val="60000"/>
            <a:lumOff val="40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900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/>
    <cs:defRPr sz="900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1600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900" kern="1200"/>
  </cs:valueAxis>
  <cs:wall>
    <cs:lnRef idx="0"/>
    <cs:fillRef idx="0"/>
    <cs:effectRef idx="0"/>
    <cs:fontRef idx="minor">
      <a:schemeClr val="tx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94">
  <cs:axisTitle>
    <cs:lnRef idx="0"/>
    <cs:fillRef idx="0"/>
    <cs:effectRef idx="0"/>
    <cs:fontRef idx="minor">
      <a:schemeClr val="lt1">
        <a:lumMod val="85000"/>
      </a:schemeClr>
    </cs:fontRef>
    <cs:defRPr sz="900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/>
    <cs:defRPr sz="900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000" kern="1200"/>
  </cs:chartArea>
  <cs:dataLabel>
    <cs:lnRef idx="0"/>
    <cs:fillRef idx="0"/>
    <cs:effectRef idx="0"/>
    <cs:fontRef idx="minor">
      <a:schemeClr val="lt1">
        <a:lumMod val="8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dk1">
            <a:lumMod val="60000"/>
            <a:lumOff val="40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900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/>
    <cs:defRPr sz="900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1600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900" kern="1200"/>
  </cs:valueAxis>
  <cs:wall>
    <cs:lnRef idx="0"/>
    <cs:fillRef idx="0"/>
    <cs:effectRef idx="0"/>
    <cs:fontRef idx="minor">
      <a:schemeClr val="tx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328">
  <cs:axisTitle>
    <cs:lnRef idx="0"/>
    <cs:fillRef idx="0"/>
    <cs:effectRef idx="0"/>
    <cs:fontRef idx="minor">
      <a:schemeClr val="lt1">
        <a:lumMod val="85000"/>
      </a:schemeClr>
    </cs:fontRef>
    <cs:defRPr sz="900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000" kern="1200"/>
  </cs:chartArea>
  <cs:dataLabel>
    <cs:lnRef idx="0"/>
    <cs:fillRef idx="0"/>
    <cs:effectRef idx="0"/>
    <cs:fontRef idx="minor">
      <a:schemeClr val="lt1">
        <a:lumMod val="8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gradFill>
        <a:gsLst>
          <a:gs pos="100000">
            <a:schemeClr val="dk1">
              <a:lumMod val="95000"/>
              <a:lumOff val="5000"/>
            </a:schemeClr>
          </a:gs>
          <a:gs pos="0">
            <a:schemeClr val="dk1">
              <a:lumMod val="75000"/>
              <a:lumOff val="25000"/>
            </a:schemeClr>
          </a:gs>
        </a:gsLst>
        <a:path path="circle">
          <a:fillToRect l="50000" t="50000" r="50000" b="50000"/>
        </a:path>
      </a:gradFill>
      <a:ln w="9525">
        <a:solidFill>
          <a:schemeClr val="dk1">
            <a:lumMod val="75000"/>
            <a:lumOff val="2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/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/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900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1600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gradFill>
        <a:gsLst>
          <a:gs pos="100000">
            <a:schemeClr val="lt1">
              <a:lumMod val="85000"/>
            </a:schemeClr>
          </a:gs>
          <a:gs pos="0">
            <a:schemeClr val="lt1"/>
          </a:gs>
        </a:gsLst>
        <a:path path="circle">
          <a:fillToRect l="50000" t="50000" r="50000" b="50000"/>
        </a:path>
      </a:gradFill>
      <a:ln w="9525" cap="flat" cmpd="sng" algn="ctr">
        <a:solidFill>
          <a:schemeClr val="lt1"/>
        </a:solidFill>
        <a:round/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900" kern="1200"/>
  </cs:valueAxis>
  <cs:wall>
    <cs:lnRef idx="0"/>
    <cs:fillRef idx="0"/>
    <cs:effectRef idx="0"/>
    <cs:fontRef idx="minor">
      <a:schemeClr val="tx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CF9B83-0EA6-4FEB-97E6-7064602BC5AE}" type="datetimeFigureOut">
              <a:rPr lang="es-CO" smtClean="0"/>
              <a:t>6/05/2024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9E52A7-9822-4106-8C42-AB6F12F44A3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195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>
          <a:extLst>
            <a:ext uri="{FF2B5EF4-FFF2-40B4-BE49-F238E27FC236}">
              <a16:creationId xmlns:a16="http://schemas.microsoft.com/office/drawing/2014/main" id="{89BA50FA-F055-B69A-6E87-792BE9E6AF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35f391192_00:notes">
            <a:extLst>
              <a:ext uri="{FF2B5EF4-FFF2-40B4-BE49-F238E27FC236}">
                <a16:creationId xmlns:a16="http://schemas.microsoft.com/office/drawing/2014/main" id="{9E8D35FD-6333-CB8D-92AB-6C1B7A89194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Google Shape;191;g35f391192_00:notes">
            <a:extLst>
              <a:ext uri="{FF2B5EF4-FFF2-40B4-BE49-F238E27FC236}">
                <a16:creationId xmlns:a16="http://schemas.microsoft.com/office/drawing/2014/main" id="{1DAE0829-C602-53BA-6EE4-BE24D8EEE9A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403030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Google Shape;191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88341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C09A03-63CF-4701-B29F-28BB12766A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487BDE7-6EAC-48BE-97CB-DE1DF91D9F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2A765D7-8217-4AFA-9513-A1F6C1DE8E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D1E63-154E-47F0-9944-0A749BD2597F}" type="datetime1">
              <a:rPr lang="es-CO" smtClean="0"/>
              <a:t>6/05/2024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1E94963-4FD3-4248-BB4D-100022ACF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FF81702-F564-4EC6-99F4-EDAF27C46B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136AF-F5E8-4480-AB1A-DA124206BC8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0919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34D8827-39E9-47AF-8769-0723965F96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CAF7F508-9E8E-4273-B352-E41368BDFE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FC60F68-2C19-4997-8CCC-E389CE16B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AAA4B-CD4B-4E9F-BFC0-B099FD62D8EA}" type="datetime1">
              <a:rPr lang="es-CO" smtClean="0"/>
              <a:t>6/05/2024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BC5BFAC-744B-4B51-BEA3-91BD353831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2EA467B-E71B-4597-A263-E5298258C3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136AF-F5E8-4480-AB1A-DA124206BC8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683730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8A6743F-079D-45FB-82B5-30EA67419BC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148BD64-24B0-42CF-91AE-82A0A004BE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B5405E0-7704-442B-B5FD-08C847E878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22846-4BB5-426A-8450-1B829750F6FB}" type="datetime1">
              <a:rPr lang="es-CO" smtClean="0"/>
              <a:t>6/05/2024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ED37A6F-8EA7-4A93-8214-DF1EA83CAF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C9539CA-26E1-4E5D-A481-94AA6D6052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136AF-F5E8-4480-AB1A-DA124206BC8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61817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bg>
      <p:bgPr>
        <a:gradFill>
          <a:gsLst>
            <a:gs pos="0">
              <a:schemeClr val="accent2"/>
            </a:gs>
            <a:gs pos="100000">
              <a:schemeClr val="accent1"/>
            </a:gs>
          </a:gsLst>
          <a:lin ang="0" scaled="0"/>
        </a:gradFill>
        <a:effectLst/>
      </p:bgPr>
    </p:bg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"/>
          <p:cNvSpPr/>
          <p:nvPr/>
        </p:nvSpPr>
        <p:spPr>
          <a:xfrm>
            <a:off x="635" y="979169"/>
            <a:ext cx="6434424" cy="5748624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1315"/>
                </a:moveTo>
                <a:lnTo>
                  <a:pt x="0" y="21600"/>
                </a:lnTo>
                <a:lnTo>
                  <a:pt x="17128" y="17544"/>
                </a:lnTo>
                <a:lnTo>
                  <a:pt x="20654" y="11770"/>
                </a:lnTo>
                <a:lnTo>
                  <a:pt x="18530" y="14144"/>
                </a:lnTo>
                <a:lnTo>
                  <a:pt x="21600" y="8115"/>
                </a:lnTo>
                <a:lnTo>
                  <a:pt x="9944" y="0"/>
                </a:lnTo>
                <a:close/>
              </a:path>
            </a:pathLst>
          </a:custGeom>
          <a:solidFill>
            <a:srgbClr val="0B0D18">
              <a:alpha val="22350"/>
            </a:srgbClr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endParaRPr sz="1867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" name="Google Shape;214;p3"/>
          <p:cNvSpPr/>
          <p:nvPr/>
        </p:nvSpPr>
        <p:spPr>
          <a:xfrm>
            <a:off x="-1" y="13333"/>
            <a:ext cx="1125864" cy="684468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endParaRPr sz="1867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" name="Google Shape;215;p3"/>
          <p:cNvSpPr/>
          <p:nvPr/>
        </p:nvSpPr>
        <p:spPr>
          <a:xfrm>
            <a:off x="-1" y="949960"/>
            <a:ext cx="6112512" cy="5156856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21600"/>
                </a:moveTo>
                <a:lnTo>
                  <a:pt x="0" y="3508"/>
                </a:lnTo>
                <a:lnTo>
                  <a:pt x="6395" y="0"/>
                </a:lnTo>
                <a:lnTo>
                  <a:pt x="21600" y="6993"/>
                </a:lnTo>
                <a:lnTo>
                  <a:pt x="17689" y="19398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endParaRPr sz="1867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3"/>
          <p:cNvSpPr/>
          <p:nvPr/>
        </p:nvSpPr>
        <p:spPr>
          <a:xfrm>
            <a:off x="10123805" y="0"/>
            <a:ext cx="2068200" cy="1239552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5677" y="13378"/>
                </a:lnTo>
                <a:lnTo>
                  <a:pt x="0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endParaRPr sz="1867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3"/>
          <p:cNvSpPr/>
          <p:nvPr/>
        </p:nvSpPr>
        <p:spPr>
          <a:xfrm>
            <a:off x="9540888" y="5551169"/>
            <a:ext cx="2266344" cy="13068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21600"/>
                </a:moveTo>
                <a:lnTo>
                  <a:pt x="6101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endParaRPr sz="1867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p3"/>
          <p:cNvSpPr/>
          <p:nvPr/>
        </p:nvSpPr>
        <p:spPr>
          <a:xfrm>
            <a:off x="10180968" y="5657851"/>
            <a:ext cx="2011032" cy="1200168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endParaRPr sz="1867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" name="Google Shape;219;p3"/>
          <p:cNvSpPr/>
          <p:nvPr/>
        </p:nvSpPr>
        <p:spPr>
          <a:xfrm>
            <a:off x="-3" y="5397499"/>
            <a:ext cx="1477008" cy="1044576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20234"/>
                </a:moveTo>
                <a:lnTo>
                  <a:pt x="0" y="21600"/>
                </a:lnTo>
                <a:lnTo>
                  <a:pt x="2160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9499931" scaled="0"/>
          </a:gra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endParaRPr sz="1867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" name="Google Shape;220;p3"/>
          <p:cNvSpPr/>
          <p:nvPr/>
        </p:nvSpPr>
        <p:spPr>
          <a:xfrm>
            <a:off x="-3" y="5790564"/>
            <a:ext cx="1396368" cy="100332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19563"/>
                </a:moveTo>
                <a:lnTo>
                  <a:pt x="0" y="21600"/>
                </a:lnTo>
                <a:lnTo>
                  <a:pt x="2160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9499931" scaled="0"/>
          </a:gra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endParaRPr sz="1867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" name="Google Shape;221;p3"/>
          <p:cNvSpPr/>
          <p:nvPr/>
        </p:nvSpPr>
        <p:spPr>
          <a:xfrm>
            <a:off x="-1" y="5137783"/>
            <a:ext cx="1452240" cy="1055376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19131"/>
                </a:moveTo>
                <a:lnTo>
                  <a:pt x="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endParaRPr sz="1867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2" name="Google Shape;222;p3"/>
          <p:cNvSpPr/>
          <p:nvPr/>
        </p:nvSpPr>
        <p:spPr>
          <a:xfrm>
            <a:off x="633" y="5269228"/>
            <a:ext cx="1088424" cy="780408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21600" y="0"/>
                </a:moveTo>
                <a:lnTo>
                  <a:pt x="0" y="18911"/>
                </a:lnTo>
                <a:lnTo>
                  <a:pt x="0" y="2160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9499931" scaled="0"/>
          </a:gra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endParaRPr sz="1867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3" name="Google Shape;223;p3"/>
          <p:cNvSpPr/>
          <p:nvPr/>
        </p:nvSpPr>
        <p:spPr>
          <a:xfrm>
            <a:off x="-1" y="6168389"/>
            <a:ext cx="445104" cy="334656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17829"/>
                </a:moveTo>
                <a:lnTo>
                  <a:pt x="0" y="21600"/>
                </a:lnTo>
                <a:lnTo>
                  <a:pt x="2160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9499931" scaled="0"/>
          </a:gra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endParaRPr sz="1867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" name="Google Shape;224;p3"/>
          <p:cNvSpPr/>
          <p:nvPr/>
        </p:nvSpPr>
        <p:spPr>
          <a:xfrm>
            <a:off x="251457" y="6093459"/>
            <a:ext cx="1158264" cy="764568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21600"/>
                </a:moveTo>
                <a:lnTo>
                  <a:pt x="995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endParaRPr sz="1867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" name="Google Shape;225;p3"/>
          <p:cNvSpPr/>
          <p:nvPr/>
        </p:nvSpPr>
        <p:spPr>
          <a:xfrm>
            <a:off x="391793" y="6320789"/>
            <a:ext cx="814680" cy="537192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21600" y="0"/>
                </a:moveTo>
                <a:lnTo>
                  <a:pt x="0" y="21600"/>
                </a:lnTo>
                <a:lnTo>
                  <a:pt x="1532" y="2160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9499931" scaled="0"/>
          </a:gra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endParaRPr sz="1867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" name="Google Shape;226;p3"/>
          <p:cNvSpPr/>
          <p:nvPr/>
        </p:nvSpPr>
        <p:spPr>
          <a:xfrm>
            <a:off x="58417" y="6515733"/>
            <a:ext cx="593712" cy="342288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21600"/>
                </a:moveTo>
                <a:lnTo>
                  <a:pt x="6099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endParaRPr sz="1867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" name="Google Shape;227;p3"/>
          <p:cNvSpPr/>
          <p:nvPr/>
        </p:nvSpPr>
        <p:spPr>
          <a:xfrm>
            <a:off x="-3" y="5260339"/>
            <a:ext cx="1946880" cy="136908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20458"/>
                </a:moveTo>
                <a:lnTo>
                  <a:pt x="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endParaRPr sz="1867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" name="Google Shape;228;p3"/>
          <p:cNvSpPr/>
          <p:nvPr/>
        </p:nvSpPr>
        <p:spPr>
          <a:xfrm>
            <a:off x="11396343" y="-3"/>
            <a:ext cx="748656" cy="473688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21600"/>
                </a:moveTo>
                <a:lnTo>
                  <a:pt x="21600" y="0"/>
                </a:lnTo>
                <a:lnTo>
                  <a:pt x="1918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endParaRPr sz="1867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9" name="Google Shape;229;p3"/>
          <p:cNvSpPr/>
          <p:nvPr/>
        </p:nvSpPr>
        <p:spPr>
          <a:xfrm>
            <a:off x="9612629" y="-3"/>
            <a:ext cx="2285352" cy="1494144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21600"/>
                </a:moveTo>
                <a:lnTo>
                  <a:pt x="21600" y="0"/>
                </a:lnTo>
                <a:lnTo>
                  <a:pt x="2044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endParaRPr sz="1867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" name="Google Shape;230;p3"/>
          <p:cNvSpPr/>
          <p:nvPr/>
        </p:nvSpPr>
        <p:spPr>
          <a:xfrm>
            <a:off x="9599929" y="-1"/>
            <a:ext cx="1043280" cy="606456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6262" y="0"/>
                </a:moveTo>
                <a:lnTo>
                  <a:pt x="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endParaRPr sz="1867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1" name="Google Shape;231;p3"/>
          <p:cNvSpPr/>
          <p:nvPr/>
        </p:nvSpPr>
        <p:spPr>
          <a:xfrm>
            <a:off x="10984229" y="86992"/>
            <a:ext cx="1207800" cy="850248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21600" y="1920"/>
                </a:moveTo>
                <a:lnTo>
                  <a:pt x="21600" y="0"/>
                </a:lnTo>
                <a:lnTo>
                  <a:pt x="0" y="2160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endParaRPr sz="1867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2" name="Google Shape;232;p3"/>
          <p:cNvSpPr/>
          <p:nvPr/>
        </p:nvSpPr>
        <p:spPr>
          <a:xfrm>
            <a:off x="10310493" y="-1"/>
            <a:ext cx="1440792" cy="908064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21600" y="0"/>
                </a:moveTo>
                <a:lnTo>
                  <a:pt x="19030" y="0"/>
                </a:lnTo>
                <a:lnTo>
                  <a:pt x="0" y="2160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endParaRPr sz="1867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3" name="Google Shape;233;p3"/>
          <p:cNvSpPr/>
          <p:nvPr/>
        </p:nvSpPr>
        <p:spPr>
          <a:xfrm>
            <a:off x="10821668" y="312417"/>
            <a:ext cx="1370304" cy="975384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21600"/>
                </a:moveTo>
                <a:lnTo>
                  <a:pt x="21600" y="2377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endParaRPr sz="1867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4" name="Google Shape;234;p3"/>
          <p:cNvSpPr/>
          <p:nvPr/>
        </p:nvSpPr>
        <p:spPr>
          <a:xfrm>
            <a:off x="11710668" y="988693"/>
            <a:ext cx="481320" cy="335304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21600" y="1514"/>
                </a:moveTo>
                <a:lnTo>
                  <a:pt x="21600" y="0"/>
                </a:lnTo>
                <a:lnTo>
                  <a:pt x="0" y="2160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endParaRPr sz="1867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5" name="Google Shape;235;p3"/>
          <p:cNvSpPr/>
          <p:nvPr/>
        </p:nvSpPr>
        <p:spPr>
          <a:xfrm>
            <a:off x="10568304" y="-1"/>
            <a:ext cx="231768" cy="15048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21600"/>
                </a:moveTo>
                <a:lnTo>
                  <a:pt x="21600" y="0"/>
                </a:lnTo>
                <a:lnTo>
                  <a:pt x="2006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endParaRPr sz="1867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6" name="Google Shape;236;p3"/>
          <p:cNvSpPr/>
          <p:nvPr/>
        </p:nvSpPr>
        <p:spPr>
          <a:xfrm>
            <a:off x="9629775" y="-3"/>
            <a:ext cx="1746216" cy="11322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21600"/>
                </a:moveTo>
                <a:lnTo>
                  <a:pt x="21600" y="0"/>
                </a:lnTo>
                <a:lnTo>
                  <a:pt x="2009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endParaRPr sz="1867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7" name="Google Shape;237;p3"/>
          <p:cNvSpPr/>
          <p:nvPr/>
        </p:nvSpPr>
        <p:spPr>
          <a:xfrm>
            <a:off x="10306049" y="-3"/>
            <a:ext cx="676296" cy="437544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21600"/>
                </a:moveTo>
                <a:lnTo>
                  <a:pt x="21600" y="0"/>
                </a:lnTo>
                <a:lnTo>
                  <a:pt x="20586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endParaRPr sz="1867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38" name="Google Shape;238;p3"/>
          <p:cNvGrpSpPr/>
          <p:nvPr/>
        </p:nvGrpSpPr>
        <p:grpSpPr>
          <a:xfrm>
            <a:off x="8903968" y="6121399"/>
            <a:ext cx="1162677" cy="780408"/>
            <a:chOff x="6677976" y="4591049"/>
            <a:chExt cx="872008" cy="585306"/>
          </a:xfrm>
        </p:grpSpPr>
        <p:sp>
          <p:nvSpPr>
            <p:cNvPr id="239" name="Google Shape;239;p3"/>
            <p:cNvSpPr/>
            <p:nvPr/>
          </p:nvSpPr>
          <p:spPr>
            <a:xfrm>
              <a:off x="6780370" y="5103494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0" name="Google Shape;240;p3"/>
            <p:cNvSpPr/>
            <p:nvPr/>
          </p:nvSpPr>
          <p:spPr>
            <a:xfrm>
              <a:off x="6746556" y="5048725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1" name="Google Shape;241;p3"/>
            <p:cNvSpPr/>
            <p:nvPr/>
          </p:nvSpPr>
          <p:spPr>
            <a:xfrm>
              <a:off x="6712267" y="4994433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2" name="Google Shape;242;p3"/>
            <p:cNvSpPr/>
            <p:nvPr/>
          </p:nvSpPr>
          <p:spPr>
            <a:xfrm>
              <a:off x="6677976" y="4939664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3" name="Google Shape;243;p3"/>
            <p:cNvSpPr/>
            <p:nvPr/>
          </p:nvSpPr>
          <p:spPr>
            <a:xfrm>
              <a:off x="6865143" y="5125879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4" name="Google Shape;244;p3"/>
            <p:cNvSpPr/>
            <p:nvPr/>
          </p:nvSpPr>
          <p:spPr>
            <a:xfrm>
              <a:off x="6831329" y="5071586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309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5" name="Google Shape;245;p3"/>
            <p:cNvSpPr/>
            <p:nvPr/>
          </p:nvSpPr>
          <p:spPr>
            <a:xfrm>
              <a:off x="6797038" y="5017294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6" name="Google Shape;246;p3"/>
            <p:cNvSpPr/>
            <p:nvPr/>
          </p:nvSpPr>
          <p:spPr>
            <a:xfrm>
              <a:off x="6762749" y="4962525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" name="Google Shape;247;p3"/>
            <p:cNvSpPr/>
            <p:nvPr/>
          </p:nvSpPr>
          <p:spPr>
            <a:xfrm>
              <a:off x="6728935" y="4908232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309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" name="Google Shape;248;p3"/>
            <p:cNvSpPr/>
            <p:nvPr/>
          </p:nvSpPr>
          <p:spPr>
            <a:xfrm>
              <a:off x="6916101" y="5094445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309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" name="Google Shape;249;p3"/>
            <p:cNvSpPr/>
            <p:nvPr/>
          </p:nvSpPr>
          <p:spPr>
            <a:xfrm>
              <a:off x="6881812" y="5039677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0" name="Google Shape;250;p3"/>
            <p:cNvSpPr/>
            <p:nvPr/>
          </p:nvSpPr>
          <p:spPr>
            <a:xfrm>
              <a:off x="6847522" y="4985385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1" name="Google Shape;251;p3"/>
            <p:cNvSpPr/>
            <p:nvPr/>
          </p:nvSpPr>
          <p:spPr>
            <a:xfrm>
              <a:off x="6813231" y="4931092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2" name="Google Shape;252;p3"/>
            <p:cNvSpPr/>
            <p:nvPr/>
          </p:nvSpPr>
          <p:spPr>
            <a:xfrm>
              <a:off x="6779418" y="4876324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" name="Google Shape;253;p3"/>
            <p:cNvSpPr/>
            <p:nvPr/>
          </p:nvSpPr>
          <p:spPr>
            <a:xfrm>
              <a:off x="7000874" y="5117306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309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" name="Google Shape;254;p3"/>
            <p:cNvSpPr/>
            <p:nvPr/>
          </p:nvSpPr>
          <p:spPr>
            <a:xfrm>
              <a:off x="6966584" y="5062538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" name="Google Shape;255;p3"/>
            <p:cNvSpPr/>
            <p:nvPr/>
          </p:nvSpPr>
          <p:spPr>
            <a:xfrm>
              <a:off x="6932293" y="5008244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" name="Google Shape;256;p3"/>
            <p:cNvSpPr/>
            <p:nvPr/>
          </p:nvSpPr>
          <p:spPr>
            <a:xfrm>
              <a:off x="6898004" y="4953475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" name="Google Shape;257;p3"/>
            <p:cNvSpPr/>
            <p:nvPr/>
          </p:nvSpPr>
          <p:spPr>
            <a:xfrm>
              <a:off x="6864190" y="4899183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309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" name="Google Shape;258;p3"/>
            <p:cNvSpPr/>
            <p:nvPr/>
          </p:nvSpPr>
          <p:spPr>
            <a:xfrm>
              <a:off x="6829900" y="4844891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" name="Google Shape;259;p3"/>
            <p:cNvSpPr/>
            <p:nvPr/>
          </p:nvSpPr>
          <p:spPr>
            <a:xfrm>
              <a:off x="7085647" y="5139689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309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" name="Google Shape;260;p3"/>
            <p:cNvSpPr/>
            <p:nvPr/>
          </p:nvSpPr>
          <p:spPr>
            <a:xfrm>
              <a:off x="7051356" y="5085397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" name="Google Shape;261;p3"/>
            <p:cNvSpPr/>
            <p:nvPr/>
          </p:nvSpPr>
          <p:spPr>
            <a:xfrm>
              <a:off x="7017067" y="5031105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" name="Google Shape;262;p3"/>
            <p:cNvSpPr/>
            <p:nvPr/>
          </p:nvSpPr>
          <p:spPr>
            <a:xfrm>
              <a:off x="6982776" y="4976336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" name="Google Shape;263;p3"/>
            <p:cNvSpPr/>
            <p:nvPr/>
          </p:nvSpPr>
          <p:spPr>
            <a:xfrm>
              <a:off x="6948962" y="4922044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309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" name="Google Shape;264;p3"/>
            <p:cNvSpPr/>
            <p:nvPr/>
          </p:nvSpPr>
          <p:spPr>
            <a:xfrm>
              <a:off x="6914673" y="4867275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5" name="Google Shape;265;p3"/>
            <p:cNvSpPr/>
            <p:nvPr/>
          </p:nvSpPr>
          <p:spPr>
            <a:xfrm>
              <a:off x="6880382" y="4812982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6" name="Google Shape;266;p3"/>
            <p:cNvSpPr/>
            <p:nvPr/>
          </p:nvSpPr>
          <p:spPr>
            <a:xfrm>
              <a:off x="7136129" y="5108257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7" name="Google Shape;267;p3"/>
            <p:cNvSpPr/>
            <p:nvPr/>
          </p:nvSpPr>
          <p:spPr>
            <a:xfrm>
              <a:off x="7101838" y="5053488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" name="Google Shape;268;p3"/>
            <p:cNvSpPr/>
            <p:nvPr/>
          </p:nvSpPr>
          <p:spPr>
            <a:xfrm>
              <a:off x="7067549" y="4999195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9" name="Google Shape;269;p3"/>
            <p:cNvSpPr/>
            <p:nvPr/>
          </p:nvSpPr>
          <p:spPr>
            <a:xfrm>
              <a:off x="7033735" y="4944904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309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" name="Google Shape;270;p3"/>
            <p:cNvSpPr/>
            <p:nvPr/>
          </p:nvSpPr>
          <p:spPr>
            <a:xfrm>
              <a:off x="6999445" y="4890135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1" name="Google Shape;271;p3"/>
            <p:cNvSpPr/>
            <p:nvPr/>
          </p:nvSpPr>
          <p:spPr>
            <a:xfrm>
              <a:off x="6965155" y="4835842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" name="Google Shape;272;p3"/>
            <p:cNvSpPr/>
            <p:nvPr/>
          </p:nvSpPr>
          <p:spPr>
            <a:xfrm>
              <a:off x="6930865" y="4781074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" name="Google Shape;273;p3"/>
            <p:cNvSpPr/>
            <p:nvPr/>
          </p:nvSpPr>
          <p:spPr>
            <a:xfrm>
              <a:off x="7220901" y="5130641"/>
              <a:ext cx="41904" cy="3715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309" y="0"/>
                  </a:moveTo>
                  <a:lnTo>
                    <a:pt x="0" y="21600"/>
                  </a:lnTo>
                  <a:lnTo>
                    <a:pt x="21600" y="20215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" name="Google Shape;274;p3"/>
            <p:cNvSpPr/>
            <p:nvPr/>
          </p:nvSpPr>
          <p:spPr>
            <a:xfrm>
              <a:off x="7186612" y="5076349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" name="Google Shape;275;p3"/>
            <p:cNvSpPr/>
            <p:nvPr/>
          </p:nvSpPr>
          <p:spPr>
            <a:xfrm>
              <a:off x="7152322" y="5022056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" name="Google Shape;276;p3"/>
            <p:cNvSpPr/>
            <p:nvPr/>
          </p:nvSpPr>
          <p:spPr>
            <a:xfrm>
              <a:off x="7118507" y="4967288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309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7" name="Google Shape;277;p3"/>
            <p:cNvSpPr/>
            <p:nvPr/>
          </p:nvSpPr>
          <p:spPr>
            <a:xfrm>
              <a:off x="7084218" y="4912994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8" name="Google Shape;278;p3"/>
            <p:cNvSpPr/>
            <p:nvPr/>
          </p:nvSpPr>
          <p:spPr>
            <a:xfrm>
              <a:off x="7049928" y="4858702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9" name="Google Shape;279;p3"/>
            <p:cNvSpPr/>
            <p:nvPr/>
          </p:nvSpPr>
          <p:spPr>
            <a:xfrm>
              <a:off x="7015637" y="4803934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0" name="Google Shape;280;p3"/>
            <p:cNvSpPr/>
            <p:nvPr/>
          </p:nvSpPr>
          <p:spPr>
            <a:xfrm>
              <a:off x="6981824" y="4749641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309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1" name="Google Shape;281;p3"/>
            <p:cNvSpPr/>
            <p:nvPr/>
          </p:nvSpPr>
          <p:spPr>
            <a:xfrm>
              <a:off x="7271384" y="5099208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2" name="Google Shape;282;p3"/>
            <p:cNvSpPr/>
            <p:nvPr/>
          </p:nvSpPr>
          <p:spPr>
            <a:xfrm>
              <a:off x="7237093" y="5044916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3" name="Google Shape;283;p3"/>
            <p:cNvSpPr/>
            <p:nvPr/>
          </p:nvSpPr>
          <p:spPr>
            <a:xfrm>
              <a:off x="7202804" y="4990147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4" name="Google Shape;284;p3"/>
            <p:cNvSpPr/>
            <p:nvPr/>
          </p:nvSpPr>
          <p:spPr>
            <a:xfrm>
              <a:off x="7168990" y="4935855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5" name="Google Shape;285;p3"/>
            <p:cNvSpPr/>
            <p:nvPr/>
          </p:nvSpPr>
          <p:spPr>
            <a:xfrm>
              <a:off x="7134700" y="4881086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6" name="Google Shape;286;p3"/>
            <p:cNvSpPr/>
            <p:nvPr/>
          </p:nvSpPr>
          <p:spPr>
            <a:xfrm>
              <a:off x="7100410" y="4826794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7" name="Google Shape;287;p3"/>
            <p:cNvSpPr/>
            <p:nvPr/>
          </p:nvSpPr>
          <p:spPr>
            <a:xfrm>
              <a:off x="7066597" y="4772501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309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8" name="Google Shape;288;p3"/>
            <p:cNvSpPr/>
            <p:nvPr/>
          </p:nvSpPr>
          <p:spPr>
            <a:xfrm>
              <a:off x="7032306" y="4717732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9" name="Google Shape;289;p3"/>
            <p:cNvSpPr/>
            <p:nvPr/>
          </p:nvSpPr>
          <p:spPr>
            <a:xfrm>
              <a:off x="7356156" y="5122069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0" name="Google Shape;290;p3"/>
            <p:cNvSpPr/>
            <p:nvPr/>
          </p:nvSpPr>
          <p:spPr>
            <a:xfrm>
              <a:off x="7321867" y="5067300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1" name="Google Shape;291;p3"/>
            <p:cNvSpPr/>
            <p:nvPr/>
          </p:nvSpPr>
          <p:spPr>
            <a:xfrm>
              <a:off x="7287576" y="5013007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2" name="Google Shape;292;p3"/>
            <p:cNvSpPr/>
            <p:nvPr/>
          </p:nvSpPr>
          <p:spPr>
            <a:xfrm>
              <a:off x="7253762" y="4958714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309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" name="Google Shape;293;p3"/>
            <p:cNvSpPr/>
            <p:nvPr/>
          </p:nvSpPr>
          <p:spPr>
            <a:xfrm>
              <a:off x="7219473" y="4903945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" name="Google Shape;294;p3"/>
            <p:cNvSpPr/>
            <p:nvPr/>
          </p:nvSpPr>
          <p:spPr>
            <a:xfrm>
              <a:off x="7185182" y="4849653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" name="Google Shape;295;p3"/>
            <p:cNvSpPr/>
            <p:nvPr/>
          </p:nvSpPr>
          <p:spPr>
            <a:xfrm>
              <a:off x="7151368" y="4794884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309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" name="Google Shape;296;p3"/>
            <p:cNvSpPr/>
            <p:nvPr/>
          </p:nvSpPr>
          <p:spPr>
            <a:xfrm>
              <a:off x="7117079" y="4740593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" name="Google Shape;297;p3"/>
            <p:cNvSpPr/>
            <p:nvPr/>
          </p:nvSpPr>
          <p:spPr>
            <a:xfrm>
              <a:off x="7082788" y="4686299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8" name="Google Shape;298;p3"/>
            <p:cNvSpPr/>
            <p:nvPr/>
          </p:nvSpPr>
          <p:spPr>
            <a:xfrm>
              <a:off x="7406638" y="5090160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9" name="Google Shape;299;p3"/>
            <p:cNvSpPr/>
            <p:nvPr/>
          </p:nvSpPr>
          <p:spPr>
            <a:xfrm>
              <a:off x="7372349" y="5035867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0" name="Google Shape;300;p3"/>
            <p:cNvSpPr/>
            <p:nvPr/>
          </p:nvSpPr>
          <p:spPr>
            <a:xfrm>
              <a:off x="7338535" y="4981099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309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1" name="Google Shape;301;p3"/>
            <p:cNvSpPr/>
            <p:nvPr/>
          </p:nvSpPr>
          <p:spPr>
            <a:xfrm>
              <a:off x="7304245" y="4926806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2" name="Google Shape;302;p3"/>
            <p:cNvSpPr/>
            <p:nvPr/>
          </p:nvSpPr>
          <p:spPr>
            <a:xfrm>
              <a:off x="7269955" y="4872513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3" name="Google Shape;303;p3"/>
            <p:cNvSpPr/>
            <p:nvPr/>
          </p:nvSpPr>
          <p:spPr>
            <a:xfrm>
              <a:off x="7235665" y="4817744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4" name="Google Shape;304;p3"/>
            <p:cNvSpPr/>
            <p:nvPr/>
          </p:nvSpPr>
          <p:spPr>
            <a:xfrm>
              <a:off x="7201851" y="4763452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" name="Google Shape;305;p3"/>
            <p:cNvSpPr/>
            <p:nvPr/>
          </p:nvSpPr>
          <p:spPr>
            <a:xfrm>
              <a:off x="7167562" y="4708683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6" name="Google Shape;306;p3"/>
            <p:cNvSpPr/>
            <p:nvPr/>
          </p:nvSpPr>
          <p:spPr>
            <a:xfrm>
              <a:off x="7133272" y="4654390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7" name="Google Shape;307;p3"/>
            <p:cNvSpPr/>
            <p:nvPr/>
          </p:nvSpPr>
          <p:spPr>
            <a:xfrm>
              <a:off x="7457122" y="5058250"/>
              <a:ext cx="41904" cy="3715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215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8" name="Google Shape;308;p3"/>
            <p:cNvSpPr/>
            <p:nvPr/>
          </p:nvSpPr>
          <p:spPr>
            <a:xfrm>
              <a:off x="7423307" y="5003958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309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9" name="Google Shape;309;p3"/>
            <p:cNvSpPr/>
            <p:nvPr/>
          </p:nvSpPr>
          <p:spPr>
            <a:xfrm>
              <a:off x="7389018" y="4949666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0" name="Google Shape;310;p3"/>
            <p:cNvSpPr/>
            <p:nvPr/>
          </p:nvSpPr>
          <p:spPr>
            <a:xfrm>
              <a:off x="7354728" y="4894898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1" name="Google Shape;311;p3"/>
            <p:cNvSpPr/>
            <p:nvPr/>
          </p:nvSpPr>
          <p:spPr>
            <a:xfrm>
              <a:off x="7320437" y="4840605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2" name="Google Shape;312;p3"/>
            <p:cNvSpPr/>
            <p:nvPr/>
          </p:nvSpPr>
          <p:spPr>
            <a:xfrm>
              <a:off x="7286624" y="4786313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309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3" name="Google Shape;313;p3"/>
            <p:cNvSpPr/>
            <p:nvPr/>
          </p:nvSpPr>
          <p:spPr>
            <a:xfrm>
              <a:off x="7252334" y="4731544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4" name="Google Shape;314;p3"/>
            <p:cNvSpPr/>
            <p:nvPr/>
          </p:nvSpPr>
          <p:spPr>
            <a:xfrm>
              <a:off x="7218043" y="4677250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5" name="Google Shape;315;p3"/>
            <p:cNvSpPr/>
            <p:nvPr/>
          </p:nvSpPr>
          <p:spPr>
            <a:xfrm>
              <a:off x="7184230" y="4622481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309" y="0"/>
                  </a:moveTo>
                  <a:lnTo>
                    <a:pt x="0" y="21600"/>
                  </a:lnTo>
                  <a:lnTo>
                    <a:pt x="21600" y="20478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6" name="Google Shape;316;p3"/>
            <p:cNvSpPr/>
            <p:nvPr/>
          </p:nvSpPr>
          <p:spPr>
            <a:xfrm>
              <a:off x="7508080" y="5026819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309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7" name="Google Shape;317;p3"/>
            <p:cNvSpPr/>
            <p:nvPr/>
          </p:nvSpPr>
          <p:spPr>
            <a:xfrm>
              <a:off x="7473791" y="4972525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8" name="Google Shape;318;p3"/>
            <p:cNvSpPr/>
            <p:nvPr/>
          </p:nvSpPr>
          <p:spPr>
            <a:xfrm>
              <a:off x="7439500" y="4917757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9" name="Google Shape;319;p3"/>
            <p:cNvSpPr/>
            <p:nvPr/>
          </p:nvSpPr>
          <p:spPr>
            <a:xfrm>
              <a:off x="7405210" y="4863465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0" name="Google Shape;320;p3"/>
            <p:cNvSpPr/>
            <p:nvPr/>
          </p:nvSpPr>
          <p:spPr>
            <a:xfrm>
              <a:off x="7371397" y="4808696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309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1" name="Google Shape;321;p3"/>
            <p:cNvSpPr/>
            <p:nvPr/>
          </p:nvSpPr>
          <p:spPr>
            <a:xfrm>
              <a:off x="7337106" y="4754403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2" name="Google Shape;322;p3"/>
            <p:cNvSpPr/>
            <p:nvPr/>
          </p:nvSpPr>
          <p:spPr>
            <a:xfrm>
              <a:off x="7302817" y="4700111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3" name="Google Shape;323;p3"/>
            <p:cNvSpPr/>
            <p:nvPr/>
          </p:nvSpPr>
          <p:spPr>
            <a:xfrm>
              <a:off x="7268526" y="4645342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4" name="Google Shape;324;p3"/>
            <p:cNvSpPr/>
            <p:nvPr/>
          </p:nvSpPr>
          <p:spPr>
            <a:xfrm>
              <a:off x="7234712" y="4591049"/>
              <a:ext cx="41904" cy="3666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555" y="0"/>
                  </a:moveTo>
                  <a:lnTo>
                    <a:pt x="0" y="21600"/>
                  </a:lnTo>
                  <a:lnTo>
                    <a:pt x="21600" y="2019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25" name="Google Shape;325;p3"/>
          <p:cNvGrpSpPr/>
          <p:nvPr/>
        </p:nvGrpSpPr>
        <p:grpSpPr>
          <a:xfrm>
            <a:off x="-60960" y="1560193"/>
            <a:ext cx="1153181" cy="1386825"/>
            <a:chOff x="-45720" y="1170144"/>
            <a:chExt cx="864886" cy="1040119"/>
          </a:xfrm>
        </p:grpSpPr>
        <p:sp>
          <p:nvSpPr>
            <p:cNvPr id="326" name="Google Shape;326;p3"/>
            <p:cNvSpPr/>
            <p:nvPr/>
          </p:nvSpPr>
          <p:spPr>
            <a:xfrm>
              <a:off x="483394" y="1170144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2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7" name="Google Shape;327;p3"/>
            <p:cNvSpPr/>
            <p:nvPr/>
          </p:nvSpPr>
          <p:spPr>
            <a:xfrm>
              <a:off x="518160" y="1249678"/>
              <a:ext cx="56214" cy="49518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603" y="21600"/>
                  </a:moveTo>
                  <a:lnTo>
                    <a:pt x="21600" y="20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8" name="Google Shape;328;p3"/>
            <p:cNvSpPr/>
            <p:nvPr/>
          </p:nvSpPr>
          <p:spPr>
            <a:xfrm>
              <a:off x="553402" y="1328736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0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9" name="Google Shape;329;p3"/>
            <p:cNvSpPr/>
            <p:nvPr/>
          </p:nvSpPr>
          <p:spPr>
            <a:xfrm>
              <a:off x="588169" y="1407793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2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0" name="Google Shape;330;p3"/>
            <p:cNvSpPr/>
            <p:nvPr/>
          </p:nvSpPr>
          <p:spPr>
            <a:xfrm>
              <a:off x="622935" y="1486851"/>
              <a:ext cx="56700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531" y="21600"/>
                  </a:moveTo>
                  <a:lnTo>
                    <a:pt x="21600" y="22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1" name="Google Shape;331;p3"/>
            <p:cNvSpPr/>
            <p:nvPr/>
          </p:nvSpPr>
          <p:spPr>
            <a:xfrm>
              <a:off x="658177" y="1566384"/>
              <a:ext cx="56214" cy="49518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0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2" name="Google Shape;332;p3"/>
            <p:cNvSpPr/>
            <p:nvPr/>
          </p:nvSpPr>
          <p:spPr>
            <a:xfrm>
              <a:off x="692944" y="1645442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0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3" name="Google Shape;333;p3"/>
            <p:cNvSpPr/>
            <p:nvPr/>
          </p:nvSpPr>
          <p:spPr>
            <a:xfrm>
              <a:off x="728186" y="1724500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0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4" name="Google Shape;334;p3"/>
            <p:cNvSpPr/>
            <p:nvPr/>
          </p:nvSpPr>
          <p:spPr>
            <a:xfrm>
              <a:off x="762952" y="1803557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2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5" name="Google Shape;335;p3"/>
            <p:cNvSpPr/>
            <p:nvPr/>
          </p:nvSpPr>
          <p:spPr>
            <a:xfrm>
              <a:off x="410050" y="1202530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2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6" name="Google Shape;336;p3"/>
            <p:cNvSpPr/>
            <p:nvPr/>
          </p:nvSpPr>
          <p:spPr>
            <a:xfrm>
              <a:off x="444818" y="1282063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0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7" name="Google Shape;337;p3"/>
            <p:cNvSpPr/>
            <p:nvPr/>
          </p:nvSpPr>
          <p:spPr>
            <a:xfrm>
              <a:off x="479583" y="1361120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603" y="21600"/>
                  </a:moveTo>
                  <a:lnTo>
                    <a:pt x="21600" y="20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8" name="Google Shape;338;p3"/>
            <p:cNvSpPr/>
            <p:nvPr/>
          </p:nvSpPr>
          <p:spPr>
            <a:xfrm>
              <a:off x="514825" y="1440178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2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9" name="Google Shape;339;p3"/>
            <p:cNvSpPr/>
            <p:nvPr/>
          </p:nvSpPr>
          <p:spPr>
            <a:xfrm>
              <a:off x="549593" y="1519236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2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0" name="Google Shape;340;p3"/>
            <p:cNvSpPr/>
            <p:nvPr/>
          </p:nvSpPr>
          <p:spPr>
            <a:xfrm>
              <a:off x="584358" y="1598770"/>
              <a:ext cx="56700" cy="49518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531" y="21600"/>
                  </a:moveTo>
                  <a:lnTo>
                    <a:pt x="21600" y="20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1" name="Google Shape;341;p3"/>
            <p:cNvSpPr/>
            <p:nvPr/>
          </p:nvSpPr>
          <p:spPr>
            <a:xfrm>
              <a:off x="619601" y="1677826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0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2" name="Google Shape;342;p3"/>
            <p:cNvSpPr/>
            <p:nvPr/>
          </p:nvSpPr>
          <p:spPr>
            <a:xfrm>
              <a:off x="654367" y="1756884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2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3" name="Google Shape;343;p3"/>
            <p:cNvSpPr/>
            <p:nvPr/>
          </p:nvSpPr>
          <p:spPr>
            <a:xfrm>
              <a:off x="689610" y="1835942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2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4" name="Google Shape;344;p3"/>
            <p:cNvSpPr/>
            <p:nvPr/>
          </p:nvSpPr>
          <p:spPr>
            <a:xfrm>
              <a:off x="336232" y="1235390"/>
              <a:ext cx="56214" cy="49518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603" y="21600"/>
                  </a:moveTo>
                  <a:lnTo>
                    <a:pt x="21600" y="20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5" name="Google Shape;345;p3"/>
            <p:cNvSpPr/>
            <p:nvPr/>
          </p:nvSpPr>
          <p:spPr>
            <a:xfrm>
              <a:off x="371475" y="1314448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0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6" name="Google Shape;346;p3"/>
            <p:cNvSpPr/>
            <p:nvPr/>
          </p:nvSpPr>
          <p:spPr>
            <a:xfrm>
              <a:off x="406241" y="1393506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2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7" name="Google Shape;347;p3"/>
            <p:cNvSpPr/>
            <p:nvPr/>
          </p:nvSpPr>
          <p:spPr>
            <a:xfrm>
              <a:off x="441007" y="1472563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603" y="21600"/>
                  </a:moveTo>
                  <a:lnTo>
                    <a:pt x="21600" y="22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8" name="Google Shape;348;p3"/>
            <p:cNvSpPr/>
            <p:nvPr/>
          </p:nvSpPr>
          <p:spPr>
            <a:xfrm>
              <a:off x="476250" y="1552096"/>
              <a:ext cx="56214" cy="49518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0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9" name="Google Shape;349;p3"/>
            <p:cNvSpPr/>
            <p:nvPr/>
          </p:nvSpPr>
          <p:spPr>
            <a:xfrm>
              <a:off x="511016" y="1631155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0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0" name="Google Shape;350;p3"/>
            <p:cNvSpPr/>
            <p:nvPr/>
          </p:nvSpPr>
          <p:spPr>
            <a:xfrm>
              <a:off x="545782" y="1710212"/>
              <a:ext cx="56700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531" y="21600"/>
                  </a:moveTo>
                  <a:lnTo>
                    <a:pt x="21600" y="20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1" name="Google Shape;351;p3"/>
            <p:cNvSpPr/>
            <p:nvPr/>
          </p:nvSpPr>
          <p:spPr>
            <a:xfrm>
              <a:off x="581025" y="1789270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2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2" name="Google Shape;352;p3"/>
            <p:cNvSpPr/>
            <p:nvPr/>
          </p:nvSpPr>
          <p:spPr>
            <a:xfrm>
              <a:off x="615791" y="1868326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2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3" name="Google Shape;353;p3"/>
            <p:cNvSpPr/>
            <p:nvPr/>
          </p:nvSpPr>
          <p:spPr>
            <a:xfrm>
              <a:off x="262890" y="1267776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0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4" name="Google Shape;354;p3"/>
            <p:cNvSpPr/>
            <p:nvPr/>
          </p:nvSpPr>
          <p:spPr>
            <a:xfrm>
              <a:off x="297656" y="1346833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603" y="21600"/>
                  </a:moveTo>
                  <a:lnTo>
                    <a:pt x="21600" y="20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5" name="Google Shape;355;p3"/>
            <p:cNvSpPr/>
            <p:nvPr/>
          </p:nvSpPr>
          <p:spPr>
            <a:xfrm>
              <a:off x="332899" y="1425890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2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6" name="Google Shape;356;p3"/>
            <p:cNvSpPr/>
            <p:nvPr/>
          </p:nvSpPr>
          <p:spPr>
            <a:xfrm>
              <a:off x="367664" y="1504948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2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7" name="Google Shape;357;p3"/>
            <p:cNvSpPr/>
            <p:nvPr/>
          </p:nvSpPr>
          <p:spPr>
            <a:xfrm>
              <a:off x="402431" y="1584482"/>
              <a:ext cx="56214" cy="49518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603" y="21600"/>
                  </a:moveTo>
                  <a:lnTo>
                    <a:pt x="21600" y="20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8" name="Google Shape;358;p3"/>
            <p:cNvSpPr/>
            <p:nvPr/>
          </p:nvSpPr>
          <p:spPr>
            <a:xfrm>
              <a:off x="437674" y="1663539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0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9" name="Google Shape;359;p3"/>
            <p:cNvSpPr/>
            <p:nvPr/>
          </p:nvSpPr>
          <p:spPr>
            <a:xfrm>
              <a:off x="472439" y="1742596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2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0" name="Google Shape;360;p3"/>
            <p:cNvSpPr/>
            <p:nvPr/>
          </p:nvSpPr>
          <p:spPr>
            <a:xfrm>
              <a:off x="507206" y="1821655"/>
              <a:ext cx="56700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531" y="21600"/>
                  </a:moveTo>
                  <a:lnTo>
                    <a:pt x="21600" y="22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1" name="Google Shape;361;p3"/>
            <p:cNvSpPr/>
            <p:nvPr/>
          </p:nvSpPr>
          <p:spPr>
            <a:xfrm>
              <a:off x="542449" y="1901188"/>
              <a:ext cx="56214" cy="49518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0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2" name="Google Shape;362;p3"/>
            <p:cNvSpPr/>
            <p:nvPr/>
          </p:nvSpPr>
          <p:spPr>
            <a:xfrm>
              <a:off x="189547" y="1300161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0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3" name="Google Shape;363;p3"/>
            <p:cNvSpPr/>
            <p:nvPr/>
          </p:nvSpPr>
          <p:spPr>
            <a:xfrm>
              <a:off x="224313" y="1379218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2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4" name="Google Shape;364;p3"/>
            <p:cNvSpPr/>
            <p:nvPr/>
          </p:nvSpPr>
          <p:spPr>
            <a:xfrm>
              <a:off x="259080" y="1458276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603" y="21600"/>
                  </a:moveTo>
                  <a:lnTo>
                    <a:pt x="21600" y="22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5" name="Google Shape;365;p3"/>
            <p:cNvSpPr/>
            <p:nvPr/>
          </p:nvSpPr>
          <p:spPr>
            <a:xfrm>
              <a:off x="294322" y="1537809"/>
              <a:ext cx="56214" cy="49518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0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6" name="Google Shape;366;p3"/>
            <p:cNvSpPr/>
            <p:nvPr/>
          </p:nvSpPr>
          <p:spPr>
            <a:xfrm>
              <a:off x="329088" y="1616867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0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7" name="Google Shape;367;p3"/>
            <p:cNvSpPr/>
            <p:nvPr/>
          </p:nvSpPr>
          <p:spPr>
            <a:xfrm>
              <a:off x="363855" y="1695925"/>
              <a:ext cx="56700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531" y="21600"/>
                  </a:moveTo>
                  <a:lnTo>
                    <a:pt x="21600" y="22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8" name="Google Shape;368;p3"/>
            <p:cNvSpPr/>
            <p:nvPr/>
          </p:nvSpPr>
          <p:spPr>
            <a:xfrm>
              <a:off x="399097" y="1774982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2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9" name="Google Shape;369;p3"/>
            <p:cNvSpPr/>
            <p:nvPr/>
          </p:nvSpPr>
          <p:spPr>
            <a:xfrm>
              <a:off x="433863" y="1854039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2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0" name="Google Shape;370;p3"/>
            <p:cNvSpPr/>
            <p:nvPr/>
          </p:nvSpPr>
          <p:spPr>
            <a:xfrm>
              <a:off x="468630" y="1933573"/>
              <a:ext cx="56700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531" y="21600"/>
                  </a:moveTo>
                  <a:lnTo>
                    <a:pt x="21600" y="20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1" name="Google Shape;371;p3"/>
            <p:cNvSpPr/>
            <p:nvPr/>
          </p:nvSpPr>
          <p:spPr>
            <a:xfrm>
              <a:off x="115728" y="1332545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0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2" name="Google Shape;372;p3"/>
            <p:cNvSpPr/>
            <p:nvPr/>
          </p:nvSpPr>
          <p:spPr>
            <a:xfrm>
              <a:off x="150971" y="1411603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2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3" name="Google Shape;373;p3"/>
            <p:cNvSpPr/>
            <p:nvPr/>
          </p:nvSpPr>
          <p:spPr>
            <a:xfrm>
              <a:off x="185738" y="1490661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2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4" name="Google Shape;374;p3"/>
            <p:cNvSpPr/>
            <p:nvPr/>
          </p:nvSpPr>
          <p:spPr>
            <a:xfrm>
              <a:off x="220503" y="1570195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603" y="21600"/>
                  </a:moveTo>
                  <a:lnTo>
                    <a:pt x="21600" y="20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5" name="Google Shape;375;p3"/>
            <p:cNvSpPr/>
            <p:nvPr/>
          </p:nvSpPr>
          <p:spPr>
            <a:xfrm>
              <a:off x="255746" y="1649251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0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6" name="Google Shape;376;p3"/>
            <p:cNvSpPr/>
            <p:nvPr/>
          </p:nvSpPr>
          <p:spPr>
            <a:xfrm>
              <a:off x="290513" y="1728309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2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7" name="Google Shape;377;p3"/>
            <p:cNvSpPr/>
            <p:nvPr/>
          </p:nvSpPr>
          <p:spPr>
            <a:xfrm>
              <a:off x="325279" y="1807367"/>
              <a:ext cx="56700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531" y="21600"/>
                  </a:moveTo>
                  <a:lnTo>
                    <a:pt x="21600" y="22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8" name="Google Shape;378;p3"/>
            <p:cNvSpPr/>
            <p:nvPr/>
          </p:nvSpPr>
          <p:spPr>
            <a:xfrm>
              <a:off x="360521" y="1886901"/>
              <a:ext cx="56214" cy="49518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0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9" name="Google Shape;379;p3"/>
            <p:cNvSpPr/>
            <p:nvPr/>
          </p:nvSpPr>
          <p:spPr>
            <a:xfrm>
              <a:off x="395288" y="1965958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0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0" name="Google Shape;380;p3"/>
            <p:cNvSpPr/>
            <p:nvPr/>
          </p:nvSpPr>
          <p:spPr>
            <a:xfrm>
              <a:off x="42386" y="1364931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2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1" name="Google Shape;381;p3"/>
            <p:cNvSpPr/>
            <p:nvPr/>
          </p:nvSpPr>
          <p:spPr>
            <a:xfrm>
              <a:off x="77153" y="1443988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2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2" name="Google Shape;382;p3"/>
            <p:cNvSpPr/>
            <p:nvPr/>
          </p:nvSpPr>
          <p:spPr>
            <a:xfrm>
              <a:off x="112395" y="1523521"/>
              <a:ext cx="56214" cy="49518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0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3" name="Google Shape;383;p3"/>
            <p:cNvSpPr/>
            <p:nvPr/>
          </p:nvSpPr>
          <p:spPr>
            <a:xfrm>
              <a:off x="147161" y="1602580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0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4" name="Google Shape;384;p3"/>
            <p:cNvSpPr/>
            <p:nvPr/>
          </p:nvSpPr>
          <p:spPr>
            <a:xfrm>
              <a:off x="181928" y="1681637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603" y="21600"/>
                  </a:moveTo>
                  <a:lnTo>
                    <a:pt x="21600" y="22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5" name="Google Shape;385;p3"/>
            <p:cNvSpPr/>
            <p:nvPr/>
          </p:nvSpPr>
          <p:spPr>
            <a:xfrm>
              <a:off x="217169" y="1760695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2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6" name="Google Shape;386;p3"/>
            <p:cNvSpPr/>
            <p:nvPr/>
          </p:nvSpPr>
          <p:spPr>
            <a:xfrm>
              <a:off x="251936" y="1839751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2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7" name="Google Shape;387;p3"/>
            <p:cNvSpPr/>
            <p:nvPr/>
          </p:nvSpPr>
          <p:spPr>
            <a:xfrm>
              <a:off x="286702" y="1919286"/>
              <a:ext cx="56700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531" y="21600"/>
                  </a:moveTo>
                  <a:lnTo>
                    <a:pt x="21600" y="20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8" name="Google Shape;388;p3"/>
            <p:cNvSpPr/>
            <p:nvPr/>
          </p:nvSpPr>
          <p:spPr>
            <a:xfrm>
              <a:off x="321944" y="1998344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0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9" name="Google Shape;389;p3"/>
            <p:cNvSpPr/>
            <p:nvPr/>
          </p:nvSpPr>
          <p:spPr>
            <a:xfrm>
              <a:off x="-31432" y="1397315"/>
              <a:ext cx="56700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531" y="21600"/>
                  </a:moveTo>
                  <a:lnTo>
                    <a:pt x="21600" y="22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0" name="Google Shape;390;p3"/>
            <p:cNvSpPr/>
            <p:nvPr/>
          </p:nvSpPr>
          <p:spPr>
            <a:xfrm>
              <a:off x="3810" y="1476373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2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1" name="Google Shape;391;p3"/>
            <p:cNvSpPr/>
            <p:nvPr/>
          </p:nvSpPr>
          <p:spPr>
            <a:xfrm>
              <a:off x="38576" y="1555907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0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2" name="Google Shape;392;p3"/>
            <p:cNvSpPr/>
            <p:nvPr/>
          </p:nvSpPr>
          <p:spPr>
            <a:xfrm>
              <a:off x="73819" y="1634964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0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3" name="Google Shape;393;p3"/>
            <p:cNvSpPr/>
            <p:nvPr/>
          </p:nvSpPr>
          <p:spPr>
            <a:xfrm>
              <a:off x="108584" y="1714021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2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4" name="Google Shape;394;p3"/>
            <p:cNvSpPr/>
            <p:nvPr/>
          </p:nvSpPr>
          <p:spPr>
            <a:xfrm>
              <a:off x="143351" y="1793080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603" y="21600"/>
                  </a:moveTo>
                  <a:lnTo>
                    <a:pt x="21600" y="22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5" name="Google Shape;395;p3"/>
            <p:cNvSpPr/>
            <p:nvPr/>
          </p:nvSpPr>
          <p:spPr>
            <a:xfrm>
              <a:off x="178594" y="1872613"/>
              <a:ext cx="56214" cy="49518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0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6" name="Google Shape;396;p3"/>
            <p:cNvSpPr/>
            <p:nvPr/>
          </p:nvSpPr>
          <p:spPr>
            <a:xfrm>
              <a:off x="213359" y="1951670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0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7" name="Google Shape;397;p3"/>
            <p:cNvSpPr/>
            <p:nvPr/>
          </p:nvSpPr>
          <p:spPr>
            <a:xfrm>
              <a:off x="248125" y="2030728"/>
              <a:ext cx="56700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531" y="21600"/>
                  </a:moveTo>
                  <a:lnTo>
                    <a:pt x="21600" y="22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8" name="Google Shape;398;p3"/>
            <p:cNvSpPr/>
            <p:nvPr/>
          </p:nvSpPr>
          <p:spPr>
            <a:xfrm>
              <a:off x="-34766" y="1588292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0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9" name="Google Shape;399;p3"/>
            <p:cNvSpPr/>
            <p:nvPr/>
          </p:nvSpPr>
          <p:spPr>
            <a:xfrm>
              <a:off x="0" y="1667350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603" y="21600"/>
                  </a:moveTo>
                  <a:lnTo>
                    <a:pt x="21600" y="22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0" name="Google Shape;400;p3"/>
            <p:cNvSpPr/>
            <p:nvPr/>
          </p:nvSpPr>
          <p:spPr>
            <a:xfrm>
              <a:off x="35243" y="1746407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2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1" name="Google Shape;401;p3"/>
            <p:cNvSpPr/>
            <p:nvPr/>
          </p:nvSpPr>
          <p:spPr>
            <a:xfrm>
              <a:off x="70008" y="1825940"/>
              <a:ext cx="56214" cy="49518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0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2" name="Google Shape;402;p3"/>
            <p:cNvSpPr/>
            <p:nvPr/>
          </p:nvSpPr>
          <p:spPr>
            <a:xfrm>
              <a:off x="104775" y="1904998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603" y="21600"/>
                  </a:moveTo>
                  <a:lnTo>
                    <a:pt x="21600" y="20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3" name="Google Shape;403;p3"/>
            <p:cNvSpPr/>
            <p:nvPr/>
          </p:nvSpPr>
          <p:spPr>
            <a:xfrm>
              <a:off x="140017" y="1984056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0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4" name="Google Shape;404;p3"/>
            <p:cNvSpPr/>
            <p:nvPr/>
          </p:nvSpPr>
          <p:spPr>
            <a:xfrm>
              <a:off x="174784" y="2063113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2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5" name="Google Shape;405;p3"/>
            <p:cNvSpPr/>
            <p:nvPr/>
          </p:nvSpPr>
          <p:spPr>
            <a:xfrm>
              <a:off x="-38576" y="1778792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603" y="21600"/>
                  </a:moveTo>
                  <a:lnTo>
                    <a:pt x="21600" y="22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6" name="Google Shape;406;p3"/>
            <p:cNvSpPr/>
            <p:nvPr/>
          </p:nvSpPr>
          <p:spPr>
            <a:xfrm>
              <a:off x="-3333" y="1858326"/>
              <a:ext cx="56214" cy="49518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0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7" name="Google Shape;407;p3"/>
            <p:cNvSpPr/>
            <p:nvPr/>
          </p:nvSpPr>
          <p:spPr>
            <a:xfrm>
              <a:off x="31432" y="1937383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0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8" name="Google Shape;408;p3"/>
            <p:cNvSpPr/>
            <p:nvPr/>
          </p:nvSpPr>
          <p:spPr>
            <a:xfrm>
              <a:off x="66198" y="2016440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603" y="21600"/>
                  </a:moveTo>
                  <a:lnTo>
                    <a:pt x="21600" y="22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9" name="Google Shape;409;p3"/>
            <p:cNvSpPr/>
            <p:nvPr/>
          </p:nvSpPr>
          <p:spPr>
            <a:xfrm>
              <a:off x="101441" y="2095498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2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0" name="Google Shape;410;p3"/>
            <p:cNvSpPr/>
            <p:nvPr/>
          </p:nvSpPr>
          <p:spPr>
            <a:xfrm>
              <a:off x="-41910" y="1969769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0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1" name="Google Shape;411;p3"/>
            <p:cNvSpPr/>
            <p:nvPr/>
          </p:nvSpPr>
          <p:spPr>
            <a:xfrm>
              <a:off x="-7144" y="2048826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2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2" name="Google Shape;412;p3"/>
            <p:cNvSpPr/>
            <p:nvPr/>
          </p:nvSpPr>
          <p:spPr>
            <a:xfrm>
              <a:off x="27623" y="2127883"/>
              <a:ext cx="56214" cy="500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603" y="21600"/>
                  </a:moveTo>
                  <a:lnTo>
                    <a:pt x="21600" y="22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3" name="Google Shape;413;p3"/>
            <p:cNvSpPr/>
            <p:nvPr/>
          </p:nvSpPr>
          <p:spPr>
            <a:xfrm>
              <a:off x="-45720" y="2160745"/>
              <a:ext cx="56214" cy="49518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420" y="21600"/>
                  </a:moveTo>
                  <a:lnTo>
                    <a:pt x="21600" y="20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34275" tIns="34275" rIns="342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14" name="Google Shape;414;p3"/>
          <p:cNvSpPr txBox="1">
            <a:spLocks noGrp="1"/>
          </p:cNvSpPr>
          <p:nvPr>
            <p:ph type="ctrTitle"/>
          </p:nvPr>
        </p:nvSpPr>
        <p:spPr>
          <a:xfrm>
            <a:off x="652133" y="2474084"/>
            <a:ext cx="4891600" cy="154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9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415" name="Google Shape;415;p3"/>
          <p:cNvSpPr txBox="1">
            <a:spLocks noGrp="1"/>
          </p:cNvSpPr>
          <p:nvPr>
            <p:ph type="subTitle" idx="1"/>
          </p:nvPr>
        </p:nvSpPr>
        <p:spPr>
          <a:xfrm>
            <a:off x="652133" y="4048100"/>
            <a:ext cx="4324800" cy="47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>
                <a:solidFill>
                  <a:schemeClr val="accent2"/>
                </a:solidFill>
              </a:defRPr>
            </a:lvl1pPr>
            <a:lvl2pPr lvl="1" rtl="0">
              <a:spcBef>
                <a:spcPts val="1333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>
                <a:solidFill>
                  <a:schemeClr val="accent2"/>
                </a:solidFill>
              </a:defRPr>
            </a:lvl2pPr>
            <a:lvl3pPr lvl="2" rtl="0">
              <a:spcBef>
                <a:spcPts val="1333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>
                <a:solidFill>
                  <a:schemeClr val="accent2"/>
                </a:solidFill>
              </a:defRPr>
            </a:lvl3pPr>
            <a:lvl4pPr lvl="3" rtl="0">
              <a:spcBef>
                <a:spcPts val="1333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>
                <a:solidFill>
                  <a:schemeClr val="accent2"/>
                </a:solidFill>
              </a:defRPr>
            </a:lvl4pPr>
            <a:lvl5pPr lvl="4" rtl="0">
              <a:spcBef>
                <a:spcPts val="1333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>
                <a:solidFill>
                  <a:schemeClr val="accent2"/>
                </a:solidFill>
              </a:defRPr>
            </a:lvl5pPr>
            <a:lvl6pPr lvl="5" rtl="0">
              <a:spcBef>
                <a:spcPts val="1333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>
                <a:solidFill>
                  <a:schemeClr val="accent2"/>
                </a:solidFill>
              </a:defRPr>
            </a:lvl6pPr>
            <a:lvl7pPr lvl="6" rtl="0">
              <a:spcBef>
                <a:spcPts val="1333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>
                <a:solidFill>
                  <a:schemeClr val="accent2"/>
                </a:solidFill>
              </a:defRPr>
            </a:lvl7pPr>
            <a:lvl8pPr lvl="7" rtl="0">
              <a:spcBef>
                <a:spcPts val="1333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>
                <a:solidFill>
                  <a:schemeClr val="accent2"/>
                </a:solidFill>
              </a:defRPr>
            </a:lvl8pPr>
            <a:lvl9pPr lvl="8" rtl="0">
              <a:spcBef>
                <a:spcPts val="1333"/>
              </a:spcBef>
              <a:spcAft>
                <a:spcPts val="1333"/>
              </a:spcAft>
              <a:buClr>
                <a:schemeClr val="accent2"/>
              </a:buClr>
              <a:buSzPts val="2400"/>
              <a:buNone/>
              <a:defRPr>
                <a:solidFill>
                  <a:schemeClr val="accent2"/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6022902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(white)">
  <p:cSld name="Blank (white)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4"/>
          <p:cNvSpPr/>
          <p:nvPr/>
        </p:nvSpPr>
        <p:spPr>
          <a:xfrm>
            <a:off x="0" y="-7900"/>
            <a:ext cx="12192000" cy="6866000"/>
          </a:xfrm>
          <a:prstGeom prst="frame">
            <a:avLst>
              <a:gd name="adj1" fmla="val 5041"/>
            </a:avLst>
          </a:prstGeom>
          <a:solidFill>
            <a:srgbClr val="FFA8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7" name="Google Shape;97;p14"/>
          <p:cNvSpPr/>
          <p:nvPr/>
        </p:nvSpPr>
        <p:spPr>
          <a:xfrm>
            <a:off x="5738200" y="6142667"/>
            <a:ext cx="715600" cy="715600"/>
          </a:xfrm>
          <a:prstGeom prst="rect">
            <a:avLst/>
          </a:prstGeom>
          <a:solidFill>
            <a:srgbClr val="29466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8" name="Google Shape;98;p14"/>
          <p:cNvSpPr txBox="1">
            <a:spLocks noGrp="1"/>
          </p:cNvSpPr>
          <p:nvPr>
            <p:ph type="sldNum" idx="12"/>
          </p:nvPr>
        </p:nvSpPr>
        <p:spPr>
          <a:xfrm>
            <a:off x="5738100" y="6142333"/>
            <a:ext cx="715600" cy="715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>
                <a:solidFill>
                  <a:srgbClr val="FFFFFF"/>
                </a:solidFill>
              </a:defRPr>
            </a:lvl1pPr>
            <a:lvl2pPr lvl="1" algn="ctr" rtl="0">
              <a:buNone/>
              <a:defRPr>
                <a:solidFill>
                  <a:srgbClr val="FFFFFF"/>
                </a:solidFill>
              </a:defRPr>
            </a:lvl2pPr>
            <a:lvl3pPr lvl="2" algn="ctr" rtl="0">
              <a:buNone/>
              <a:defRPr>
                <a:solidFill>
                  <a:srgbClr val="FFFFFF"/>
                </a:solidFill>
              </a:defRPr>
            </a:lvl3pPr>
            <a:lvl4pPr lvl="3" algn="ctr" rtl="0">
              <a:buNone/>
              <a:defRPr>
                <a:solidFill>
                  <a:srgbClr val="FFFFFF"/>
                </a:solidFill>
              </a:defRPr>
            </a:lvl4pPr>
            <a:lvl5pPr lvl="4" algn="ctr" rtl="0">
              <a:buNone/>
              <a:defRPr>
                <a:solidFill>
                  <a:srgbClr val="FFFFFF"/>
                </a:solidFill>
              </a:defRPr>
            </a:lvl5pPr>
            <a:lvl6pPr lvl="5" algn="ctr" rtl="0">
              <a:buNone/>
              <a:defRPr>
                <a:solidFill>
                  <a:srgbClr val="FFFFFF"/>
                </a:solidFill>
              </a:defRPr>
            </a:lvl6pPr>
            <a:lvl7pPr lvl="6" algn="ctr" rtl="0">
              <a:buNone/>
              <a:defRPr>
                <a:solidFill>
                  <a:srgbClr val="FFFFFF"/>
                </a:solidFill>
              </a:defRPr>
            </a:lvl7pPr>
            <a:lvl8pPr lvl="7" algn="ctr" rtl="0">
              <a:buNone/>
              <a:defRPr>
                <a:solidFill>
                  <a:srgbClr val="FFFFFF"/>
                </a:solidFill>
              </a:defRPr>
            </a:lvl8pPr>
            <a:lvl9pPr lvl="8" algn="ctr" rtl="0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81457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2AE5EF-6FB8-4BFF-98B7-6E96584F4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8D7A837-F839-4370-9337-4599C07BB8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FCB34D5-C949-45DD-BD01-374813DD77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C866F-624C-43B7-B9A4-FB68245C3014}" type="datetime1">
              <a:rPr lang="es-CO" smtClean="0"/>
              <a:t>6/05/2024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2561104-7652-4974-A3FE-8BE2E8E6DB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77417E0-9BA6-45C1-837F-59D9932DC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136AF-F5E8-4480-AB1A-DA124206BC8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19697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780054D-DF1C-494B-BDEB-40021A5EB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00C6496-CDB7-42B1-AFA9-23CFB3A632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D199192-E654-4B02-AEC6-109FF64A29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519DE-E4EC-4022-8AB8-9C1A2F06AC5B}" type="datetime1">
              <a:rPr lang="es-CO" smtClean="0"/>
              <a:t>6/05/2024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437092C-459C-4C13-AE1E-F77BA4EBD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FFA5EC-0C45-4061-A72E-D9F240E8F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136AF-F5E8-4480-AB1A-DA124206BC8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08038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CDDCA9F-AF75-47ED-B69B-3BA950520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F3983E3-90F2-416F-93D8-D765CCC522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29C61CD9-68CB-44A6-91CB-0795CF204A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06AE101-1A6D-4B83-AB93-6464F8D1D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87A35-6083-4312-A63D-C692D23169D4}" type="datetime1">
              <a:rPr lang="es-CO" smtClean="0"/>
              <a:t>6/05/2024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97AFD75-09B7-4514-AB41-65F4402669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7DC71F8-576D-4A22-ACBE-C260BA81E3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136AF-F5E8-4480-AB1A-DA124206BC8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24759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82387D0-4C6A-4F98-B744-B89ED40634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0B1DDA5-12FC-4A22-B79B-7462AB4E3E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668BAE3-36DB-4EFC-B574-B31FED4951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12535EBF-0C63-4161-8490-F2CB52755F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2235194-62D8-4B63-918C-1B1BE2B9BEE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FD507D0D-243A-484F-B10A-1EF13B3D02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305CE-E766-4AD3-AF35-004A8EC68B48}" type="datetime1">
              <a:rPr lang="es-CO" smtClean="0"/>
              <a:t>6/05/2024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CE63453E-1386-4613-9D09-78370CA5D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FE2C9568-1AFF-406B-971D-DC3FFF303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136AF-F5E8-4480-AB1A-DA124206BC8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76000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776450-C1A6-49DC-B9D4-81869FF15F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A4B0262-B641-42A4-B0DF-550E56972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161EE-E56B-49F2-AB8E-DAB2AC2B9640}" type="datetime1">
              <a:rPr lang="es-CO" smtClean="0"/>
              <a:t>6/05/2024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3054A01D-4F46-4D11-A2BA-69DBDED7EA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CA8520A-035D-4DF2-9B0B-345E04ABDB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136AF-F5E8-4480-AB1A-DA124206BC8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51234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CFB2709-9D78-4141-AC7A-534EEBC770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EB41F-0D0C-42A2-8C2E-D0F5B0C4972A}" type="datetime1">
              <a:rPr lang="es-CO" smtClean="0"/>
              <a:t>6/05/2024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58681BF1-F678-4CCC-BFD2-6F687AE8F2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0DCBAE8-5419-4151-A918-C6A1A53B4A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136AF-F5E8-4480-AB1A-DA124206BC8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84797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FFD323F-8410-4CD0-9081-A12B0DDFC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FB19EEC-4A59-4D92-BCF9-8F1CDCBD4A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2DDEDCD-5070-4079-9E13-95EFF4229D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1A092D3-8FD2-4FA6-B888-BC277929D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B7F4C-7DD6-4DE6-BBAD-6A2F3520D272}" type="datetime1">
              <a:rPr lang="es-CO" smtClean="0"/>
              <a:t>6/05/2024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7D9B176-329B-4A98-9639-AA5A2FE4A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6DB5BB9-4C23-4D12-8BF4-42193B284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136AF-F5E8-4480-AB1A-DA124206BC8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85525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B77D1A-9D6F-4E76-BB77-EFD4F68E3D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D4AB91B-277E-446A-A8E9-1C43F9DBB0D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DB0D1E1-7D1C-4D40-A47B-5362EC6299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BC80449-3302-4C74-961D-DFDAFFB9D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74006-9C5D-42BF-8561-71D1DE63B6DD}" type="datetime1">
              <a:rPr lang="es-CO" smtClean="0"/>
              <a:t>6/05/2024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B58AAA0-9612-4193-9728-FFCB2EC862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2016848-3E4A-4030-962F-6586F294A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136AF-F5E8-4480-AB1A-DA124206BC8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671006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34F04037-6EDF-49C4-8A83-9DC5BABF44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AFEFB3E-0FA5-4818-AF2E-5A126EA22F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374478D-E6D7-4202-A560-3AEE99A8159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4C0BD9-D648-4BE5-859C-A9DFFD8B45F7}" type="datetime1">
              <a:rPr lang="es-CO" smtClean="0"/>
              <a:t>6/05/2024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CFCCD3F-63A8-48F0-982D-E7C0649778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8801A2D-8297-431B-8A4F-A4B6165AA7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B136AF-F5E8-4480-AB1A-DA124206BC8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17735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>
          <a:extLst>
            <a:ext uri="{FF2B5EF4-FFF2-40B4-BE49-F238E27FC236}">
              <a16:creationId xmlns:a16="http://schemas.microsoft.com/office/drawing/2014/main" id="{96FCE4AD-C3B5-EB1A-C0A5-11327A80AD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ángulo 24">
            <a:extLst>
              <a:ext uri="{FF2B5EF4-FFF2-40B4-BE49-F238E27FC236}">
                <a16:creationId xmlns:a16="http://schemas.microsoft.com/office/drawing/2014/main" id="{8F1A8EE4-DDDE-1C2B-D6DC-0FE158DF4D5F}"/>
              </a:ext>
            </a:extLst>
          </p:cNvPr>
          <p:cNvSpPr/>
          <p:nvPr/>
        </p:nvSpPr>
        <p:spPr>
          <a:xfrm>
            <a:off x="0" y="-2"/>
            <a:ext cx="12192000" cy="6932864"/>
          </a:xfrm>
          <a:prstGeom prst="rect">
            <a:avLst/>
          </a:prstGeom>
          <a:solidFill>
            <a:srgbClr val="E205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40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D3F0A511-AFDD-F884-326D-BD72DFFF44B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581" r="1"/>
          <a:stretch/>
        </p:blipFill>
        <p:spPr>
          <a:xfrm>
            <a:off x="163226" y="627255"/>
            <a:ext cx="3826147" cy="68580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AD317585-43A6-C70F-11BF-79A11E56199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3760"/>
          <a:stretch/>
        </p:blipFill>
        <p:spPr>
          <a:xfrm flipH="1">
            <a:off x="6306463" y="-1"/>
            <a:ext cx="5433613" cy="5914308"/>
          </a:xfrm>
          <a:prstGeom prst="rect">
            <a:avLst/>
          </a:prstGeom>
        </p:spPr>
      </p:pic>
      <p:sp>
        <p:nvSpPr>
          <p:cNvPr id="16" name="Título 6">
            <a:extLst>
              <a:ext uri="{FF2B5EF4-FFF2-40B4-BE49-F238E27FC236}">
                <a16:creationId xmlns:a16="http://schemas.microsoft.com/office/drawing/2014/main" id="{C2C0DA1C-5DB9-76B7-8072-CFA4D6CC8103}"/>
              </a:ext>
            </a:extLst>
          </p:cNvPr>
          <p:cNvSpPr txBox="1">
            <a:spLocks/>
          </p:cNvSpPr>
          <p:nvPr/>
        </p:nvSpPr>
        <p:spPr>
          <a:xfrm>
            <a:off x="81553" y="1378845"/>
            <a:ext cx="5433613" cy="2370322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228600" lv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None/>
              <a:defRPr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685800" lvl="1" indent="-228600" algn="l" defTabSz="914400" rtl="0" eaLnBrk="1" latinLnBrk="0" hangingPunct="1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Arial" panose="020B0604020202020204" pitchFamily="34" charset="0"/>
              <a:buNone/>
              <a:defRPr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latinLnBrk="0" hangingPunct="1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latinLnBrk="0" hangingPunct="1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Arial" panose="020B0604020202020204" pitchFamily="34" charset="0"/>
              <a:buNone/>
              <a:defRPr sz="1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latinLnBrk="0" hangingPunct="1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Arial" panose="020B0604020202020204" pitchFamily="34" charset="0"/>
              <a:buNone/>
              <a:defRPr sz="1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latinLnBrk="0" hangingPunct="1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Arial" panose="020B0604020202020204" pitchFamily="34" charset="0"/>
              <a:buNone/>
              <a:defRPr sz="1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latinLnBrk="0" hangingPunct="1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Arial" panose="020B0604020202020204" pitchFamily="34" charset="0"/>
              <a:buNone/>
              <a:defRPr sz="1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latinLnBrk="0" hangingPunct="1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Arial" panose="020B0604020202020204" pitchFamily="34" charset="0"/>
              <a:buNone/>
              <a:defRPr sz="1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latinLnBrk="0" hangingPunct="1">
              <a:lnSpc>
                <a:spcPct val="90000"/>
              </a:lnSpc>
              <a:spcBef>
                <a:spcPts val="1333"/>
              </a:spcBef>
              <a:spcAft>
                <a:spcPts val="1333"/>
              </a:spcAft>
              <a:buClr>
                <a:schemeClr val="accent2"/>
              </a:buClr>
              <a:buSzPts val="2400"/>
              <a:buFont typeface="Arial" panose="020B0604020202020204" pitchFamily="34" charset="0"/>
              <a:buNone/>
              <a:defRPr sz="1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ES" sz="3600" b="1" dirty="0">
              <a:solidFill>
                <a:schemeClr val="bg1"/>
              </a:solidFill>
              <a:latin typeface="Gotham bold"/>
            </a:endParaRPr>
          </a:p>
          <a:p>
            <a:pPr algn="ctr"/>
            <a:r>
              <a:rPr lang="es-ES" sz="3600" b="1" dirty="0">
                <a:solidFill>
                  <a:schemeClr val="bg1"/>
                </a:solidFill>
                <a:latin typeface="Gotham bold"/>
              </a:rPr>
              <a:t>Fase 1: Indicador de cumplimiento del uso de dotación y EPP</a:t>
            </a:r>
            <a:endParaRPr lang="es-ES" sz="5400" b="1" dirty="0">
              <a:solidFill>
                <a:schemeClr val="bg1"/>
              </a:solidFill>
              <a:latin typeface="Gotham bold"/>
            </a:endParaRPr>
          </a:p>
          <a:p>
            <a:pPr algn="ctr"/>
            <a:endParaRPr lang="es-ES" sz="3600" b="1" dirty="0">
              <a:solidFill>
                <a:schemeClr val="bg1"/>
              </a:solidFill>
              <a:latin typeface="Gotham bold"/>
            </a:endParaRPr>
          </a:p>
          <a:p>
            <a:pPr algn="ctr"/>
            <a:endParaRPr lang="es-ES" sz="3600" b="1" dirty="0">
              <a:solidFill>
                <a:schemeClr val="bg1"/>
              </a:solidFill>
              <a:latin typeface="Gotham bold"/>
            </a:endParaRPr>
          </a:p>
          <a:p>
            <a:pPr algn="ctr"/>
            <a:endParaRPr lang="es-ES" sz="3600" b="1" dirty="0">
              <a:solidFill>
                <a:schemeClr val="bg1"/>
              </a:solidFill>
              <a:latin typeface="Gotham bold"/>
            </a:endParaRPr>
          </a:p>
          <a:p>
            <a:pPr algn="ctr"/>
            <a:endParaRPr lang="es-ES" sz="3600" b="1" dirty="0">
              <a:solidFill>
                <a:schemeClr val="bg1"/>
              </a:solidFill>
              <a:latin typeface="Gotham bold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006786A8-B28D-90B3-0C3C-A3AE96F1263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64" t="19996" r="28404" b="5477"/>
          <a:stretch/>
        </p:blipFill>
        <p:spPr>
          <a:xfrm>
            <a:off x="4845173" y="-190542"/>
            <a:ext cx="4232939" cy="697440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4D9352C2-88B2-4DBE-F6CB-9034A0320A4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8399" b="20745"/>
          <a:stretch/>
        </p:blipFill>
        <p:spPr>
          <a:xfrm>
            <a:off x="1196037" y="4056255"/>
            <a:ext cx="3081752" cy="1567299"/>
          </a:xfrm>
          <a:prstGeom prst="rect">
            <a:avLst/>
          </a:prstGeom>
        </p:spPr>
      </p:pic>
      <p:sp>
        <p:nvSpPr>
          <p:cNvPr id="31" name="Título 6">
            <a:extLst>
              <a:ext uri="{FF2B5EF4-FFF2-40B4-BE49-F238E27FC236}">
                <a16:creationId xmlns:a16="http://schemas.microsoft.com/office/drawing/2014/main" id="{BFF49971-74C2-F0D3-1135-41D41C8AD1C8}"/>
              </a:ext>
            </a:extLst>
          </p:cNvPr>
          <p:cNvSpPr txBox="1">
            <a:spLocks/>
          </p:cNvSpPr>
          <p:nvPr/>
        </p:nvSpPr>
        <p:spPr>
          <a:xfrm>
            <a:off x="609460" y="6076780"/>
            <a:ext cx="4324351" cy="4741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IBM Plex Sans Light"/>
              <a:buNone/>
              <a:defRPr sz="1800" b="0" i="0" u="none" strike="noStrike" cap="none">
                <a:solidFill>
                  <a:schemeClr val="accent2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IBM Plex Sans Light"/>
              <a:buNone/>
              <a:defRPr sz="2400" b="0" i="0" u="none" strike="noStrike" cap="none">
                <a:solidFill>
                  <a:schemeClr val="accent2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IBM Plex Sans Light"/>
              <a:buNone/>
              <a:defRPr sz="2400" b="0" i="0" u="none" strike="noStrike" cap="none">
                <a:solidFill>
                  <a:schemeClr val="accent2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IBM Plex Sans Light"/>
              <a:buNone/>
              <a:defRPr sz="2400" b="0" i="0" u="none" strike="noStrike" cap="none">
                <a:solidFill>
                  <a:schemeClr val="accent2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IBM Plex Sans Light"/>
              <a:buNone/>
              <a:defRPr sz="2400" b="0" i="0" u="none" strike="noStrike" cap="none">
                <a:solidFill>
                  <a:schemeClr val="accent2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IBM Plex Sans Light"/>
              <a:buNone/>
              <a:defRPr sz="2400" b="0" i="0" u="none" strike="noStrike" cap="none">
                <a:solidFill>
                  <a:schemeClr val="accent2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IBM Plex Sans Light"/>
              <a:buNone/>
              <a:defRPr sz="2400" b="0" i="0" u="none" strike="noStrike" cap="none">
                <a:solidFill>
                  <a:schemeClr val="accent2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IBM Plex Sans Light"/>
              <a:buNone/>
              <a:defRPr sz="2400" b="0" i="0" u="none" strike="noStrike" cap="none">
                <a:solidFill>
                  <a:schemeClr val="accent2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SzPts val="2400"/>
              <a:buFont typeface="IBM Plex Sans Light"/>
              <a:buNone/>
              <a:defRPr sz="2400" b="0" i="0" u="none" strike="noStrike" cap="none">
                <a:solidFill>
                  <a:schemeClr val="accent2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9pPr>
          </a:lstStyle>
          <a:p>
            <a:pPr algn="ctr"/>
            <a:r>
              <a:rPr lang="es-ES" sz="4000" b="1" dirty="0">
                <a:solidFill>
                  <a:schemeClr val="bg1"/>
                </a:solidFill>
                <a:latin typeface="Gotham bold"/>
              </a:rPr>
              <a:t>Broaster</a:t>
            </a:r>
            <a:endParaRPr lang="es-CO" sz="4000" b="1" dirty="0">
              <a:solidFill>
                <a:schemeClr val="bg1"/>
              </a:solidFill>
              <a:latin typeface="Gotham bold"/>
            </a:endParaRPr>
          </a:p>
        </p:txBody>
      </p:sp>
      <p:sp>
        <p:nvSpPr>
          <p:cNvPr id="30" name="Título 6">
            <a:extLst>
              <a:ext uri="{FF2B5EF4-FFF2-40B4-BE49-F238E27FC236}">
                <a16:creationId xmlns:a16="http://schemas.microsoft.com/office/drawing/2014/main" id="{43D32C5D-6F16-5DF0-EAC5-7D18EA3B02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460" y="5664267"/>
            <a:ext cx="4324351" cy="474133"/>
          </a:xfrm>
        </p:spPr>
        <p:txBody>
          <a:bodyPr/>
          <a:lstStyle/>
          <a:p>
            <a:pPr algn="ctr"/>
            <a:r>
              <a:rPr lang="es-ES" sz="4000" b="1" dirty="0">
                <a:solidFill>
                  <a:schemeClr val="bg1"/>
                </a:solidFill>
                <a:latin typeface="Gotham bold"/>
              </a:rPr>
              <a:t>Auténtico</a:t>
            </a:r>
            <a:endParaRPr lang="es-CO" sz="4000" b="1" dirty="0">
              <a:solidFill>
                <a:schemeClr val="bg1"/>
              </a:solidFill>
              <a:latin typeface="Gotham bold"/>
            </a:endParaRP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4B5DF6A4-C5AD-5C92-4982-C5ECA73F30C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7139" t="5881" r="21646" b="1"/>
          <a:stretch/>
        </p:blipFill>
        <p:spPr>
          <a:xfrm>
            <a:off x="5724266" y="943693"/>
            <a:ext cx="6685676" cy="5951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588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9657D7-FCD8-41CE-4581-41D816EAD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47D85904-9A0C-9CEE-B772-BE3E5465EF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531" y="12679"/>
            <a:ext cx="12196514" cy="6858000"/>
          </a:xfrm>
          <a:prstGeom prst="rect">
            <a:avLst/>
          </a:prstGeom>
        </p:spPr>
      </p:pic>
      <p:sp>
        <p:nvSpPr>
          <p:cNvPr id="6" name="Título 3">
            <a:extLst>
              <a:ext uri="{FF2B5EF4-FFF2-40B4-BE49-F238E27FC236}">
                <a16:creationId xmlns:a16="http://schemas.microsoft.com/office/drawing/2014/main" id="{D6CF63C5-EFC8-9346-E56A-0EFC1B02C265}"/>
              </a:ext>
            </a:extLst>
          </p:cNvPr>
          <p:cNvSpPr txBox="1">
            <a:spLocks/>
          </p:cNvSpPr>
          <p:nvPr/>
        </p:nvSpPr>
        <p:spPr>
          <a:xfrm>
            <a:off x="1981201" y="586248"/>
            <a:ext cx="9469900" cy="6950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9pPr>
          </a:lstStyle>
          <a:p>
            <a:pPr algn="ctr"/>
            <a:r>
              <a:rPr lang="es-MX" sz="3600" dirty="0">
                <a:solidFill>
                  <a:schemeClr val="tx1"/>
                </a:solidFill>
                <a:latin typeface="Gotham bold"/>
              </a:rPr>
              <a:t>Objetivos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08409BE3-268B-0479-E900-DBA67BA7CE6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01" t="22276" r="31893" b="28559"/>
          <a:stretch/>
        </p:blipFill>
        <p:spPr>
          <a:xfrm>
            <a:off x="-188777" y="2122321"/>
            <a:ext cx="2046957" cy="2547422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9D5D498C-BDC6-C7A8-D67B-EF68419D6953}"/>
              </a:ext>
            </a:extLst>
          </p:cNvPr>
          <p:cNvSpPr txBox="1"/>
          <p:nvPr/>
        </p:nvSpPr>
        <p:spPr>
          <a:xfrm>
            <a:off x="1858180" y="1281297"/>
            <a:ext cx="971594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MX" dirty="0">
              <a:latin typeface="Gotham bold"/>
            </a:endParaRPr>
          </a:p>
          <a:p>
            <a:pPr algn="just"/>
            <a:r>
              <a:rPr lang="es-MX" dirty="0">
                <a:latin typeface="Gotham bold"/>
              </a:rPr>
              <a:t>Objetivo general: Determinar los posibles riesgos para así reducir de manera significativa la cifra de accidentes laborales, además de los actos y condiciones inseguras que puedan llegar a establecerse.  </a:t>
            </a:r>
          </a:p>
          <a:p>
            <a:pPr algn="just"/>
            <a:endParaRPr lang="es-MX" dirty="0">
              <a:latin typeface="Gotham bold"/>
            </a:endParaRPr>
          </a:p>
          <a:p>
            <a:pPr algn="just"/>
            <a:endParaRPr lang="es-MX" dirty="0">
              <a:latin typeface="Gotham bold"/>
            </a:endParaRPr>
          </a:p>
          <a:p>
            <a:pPr algn="just"/>
            <a:r>
              <a:rPr lang="es-MX" dirty="0">
                <a:latin typeface="Gotham bold"/>
              </a:rPr>
              <a:t>Objetivos específicos: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Gotham bold"/>
              </a:rPr>
              <a:t>Cambiar la percepción de los trabajadores con respecto a comportamientos, condiciones o actos inseguros generados por ellos mismos durante su jornada laboral.  </a:t>
            </a:r>
          </a:p>
          <a:p>
            <a:pPr algn="just"/>
            <a:endParaRPr lang="es-MX" dirty="0">
              <a:latin typeface="Gotham bold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Gotham bold"/>
              </a:rPr>
              <a:t>Evitar que un evento se materialice y que personas, medio ambiente o equipos no se vean afectados.  </a:t>
            </a:r>
          </a:p>
          <a:p>
            <a:pPr algn="just"/>
            <a:endParaRPr lang="es-MX" dirty="0">
              <a:latin typeface="Gotham bold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Gotham bold"/>
              </a:rPr>
              <a:t>Hacer del lugar de trabajo un espacio seguro y óptimo para las personas que hacen uso de este.</a:t>
            </a:r>
            <a:endParaRPr lang="es-ES" dirty="0">
              <a:latin typeface="Gotham bold"/>
            </a:endParaRPr>
          </a:p>
        </p:txBody>
      </p:sp>
    </p:spTree>
    <p:extLst>
      <p:ext uri="{BB962C8B-B14F-4D97-AF65-F5344CB8AC3E}">
        <p14:creationId xmlns:p14="http://schemas.microsoft.com/office/powerpoint/2010/main" val="2766452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A6964B-C373-6365-9FEE-E17D8F2070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CF6A0560-EA18-301F-F63E-4B8473B044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531" y="12679"/>
            <a:ext cx="12196514" cy="6858000"/>
          </a:xfrm>
          <a:prstGeom prst="rect">
            <a:avLst/>
          </a:prstGeom>
        </p:spPr>
      </p:pic>
      <p:sp>
        <p:nvSpPr>
          <p:cNvPr id="6" name="Título 3">
            <a:extLst>
              <a:ext uri="{FF2B5EF4-FFF2-40B4-BE49-F238E27FC236}">
                <a16:creationId xmlns:a16="http://schemas.microsoft.com/office/drawing/2014/main" id="{93B6A0DA-09B7-C63D-6FFC-E6CCED03DA6F}"/>
              </a:ext>
            </a:extLst>
          </p:cNvPr>
          <p:cNvSpPr txBox="1">
            <a:spLocks/>
          </p:cNvSpPr>
          <p:nvPr/>
        </p:nvSpPr>
        <p:spPr>
          <a:xfrm>
            <a:off x="1171958" y="194128"/>
            <a:ext cx="9469900" cy="6950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9pPr>
          </a:lstStyle>
          <a:p>
            <a:pPr algn="ctr"/>
            <a:r>
              <a:rPr lang="es-MX" sz="3600" dirty="0">
                <a:solidFill>
                  <a:schemeClr val="tx1"/>
                </a:solidFill>
                <a:latin typeface="Gotham bold"/>
              </a:rPr>
              <a:t>Beneficios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D777637-8CDB-5F9C-C112-8B4E31D72D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01" t="22276" r="31893" b="28559"/>
          <a:stretch/>
        </p:blipFill>
        <p:spPr>
          <a:xfrm>
            <a:off x="-188777" y="2122321"/>
            <a:ext cx="2046957" cy="2547422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AA2FE9E0-F3E7-81AD-8A43-A6F94DE267CD}"/>
              </a:ext>
            </a:extLst>
          </p:cNvPr>
          <p:cNvSpPr txBox="1"/>
          <p:nvPr/>
        </p:nvSpPr>
        <p:spPr>
          <a:xfrm>
            <a:off x="1858180" y="1281297"/>
            <a:ext cx="971594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s-ES" sz="2400" dirty="0">
                <a:latin typeface="Gotham Bold" pitchFamily="50" charset="0"/>
              </a:rPr>
              <a:t>Se previenen lesiones.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endParaRPr lang="es-ES" sz="2400" dirty="0">
              <a:latin typeface="Gotham Bold" pitchFamily="50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s-ES" sz="2400" dirty="0">
                <a:latin typeface="Gotham Bold" pitchFamily="50" charset="0"/>
              </a:rPr>
              <a:t>Se cumplen con las normas establecidas por la empresa.</a:t>
            </a:r>
          </a:p>
          <a:p>
            <a:pPr algn="just"/>
            <a:endParaRPr lang="es-ES" sz="2400" dirty="0">
              <a:latin typeface="Gotham Bold" pitchFamily="50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2400" dirty="0">
                <a:latin typeface="Gotham Bold" pitchFamily="50" charset="0"/>
              </a:rPr>
              <a:t>Proceso de mejora continua.</a:t>
            </a:r>
          </a:p>
          <a:p>
            <a:endParaRPr lang="es-ES" sz="2400" dirty="0">
              <a:latin typeface="Gotham Bold" pitchFamily="50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2400" dirty="0">
                <a:latin typeface="Gotham Bold" pitchFamily="50" charset="0"/>
              </a:rPr>
              <a:t>Trabajo seguro.</a:t>
            </a:r>
          </a:p>
          <a:p>
            <a:endParaRPr lang="es-ES" sz="2400" dirty="0">
              <a:latin typeface="Gotham Bold" pitchFamily="50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2400" dirty="0">
                <a:latin typeface="Gotham Bold" pitchFamily="50" charset="0"/>
              </a:rPr>
              <a:t>Reducción de costos.</a:t>
            </a:r>
          </a:p>
        </p:txBody>
      </p:sp>
    </p:spTree>
    <p:extLst>
      <p:ext uri="{BB962C8B-B14F-4D97-AF65-F5344CB8AC3E}">
        <p14:creationId xmlns:p14="http://schemas.microsoft.com/office/powerpoint/2010/main" val="1666167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AD06F-D03B-9891-3A99-C62CA0F4F0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0B674DEF-C694-9569-B465-D121B7E660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531" y="12679"/>
            <a:ext cx="12196514" cy="6858000"/>
          </a:xfrm>
          <a:prstGeom prst="rect">
            <a:avLst/>
          </a:prstGeom>
        </p:spPr>
      </p:pic>
      <p:sp>
        <p:nvSpPr>
          <p:cNvPr id="6" name="Título 3">
            <a:extLst>
              <a:ext uri="{FF2B5EF4-FFF2-40B4-BE49-F238E27FC236}">
                <a16:creationId xmlns:a16="http://schemas.microsoft.com/office/drawing/2014/main" id="{48D4E6CC-1234-BE09-0BD5-FB94FBA140CB}"/>
              </a:ext>
            </a:extLst>
          </p:cNvPr>
          <p:cNvSpPr txBox="1">
            <a:spLocks/>
          </p:cNvSpPr>
          <p:nvPr/>
        </p:nvSpPr>
        <p:spPr>
          <a:xfrm>
            <a:off x="1699139" y="381191"/>
            <a:ext cx="9874983" cy="8722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9pPr>
          </a:lstStyle>
          <a:p>
            <a:pPr algn="ctr"/>
            <a:r>
              <a:rPr lang="es-MX" sz="3600" dirty="0">
                <a:solidFill>
                  <a:schemeClr val="tx1"/>
                </a:solidFill>
                <a:latin typeface="Gotham bold"/>
              </a:rPr>
              <a:t>¿Cómo se puede llegar a presentar un accidente laboral?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C20DBB3-EF25-DCC2-2AA5-A075FEC3F2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01" t="22276" r="31893" b="28559"/>
          <a:stretch/>
        </p:blipFill>
        <p:spPr>
          <a:xfrm>
            <a:off x="-188777" y="2122321"/>
            <a:ext cx="2046957" cy="2547422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EDA03CA7-68D0-CCF6-7700-4FD17EEA44C9}"/>
              </a:ext>
            </a:extLst>
          </p:cNvPr>
          <p:cNvSpPr txBox="1"/>
          <p:nvPr/>
        </p:nvSpPr>
        <p:spPr>
          <a:xfrm>
            <a:off x="1858180" y="1281297"/>
            <a:ext cx="971594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s-ES" sz="2400" dirty="0">
                <a:latin typeface="Gotham Bold" pitchFamily="50" charset="0"/>
              </a:rPr>
              <a:t>Falta de capacitación.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endParaRPr lang="es-ES" sz="2400" dirty="0">
              <a:latin typeface="Gotham Bold" pitchFamily="50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s-ES" sz="2400" dirty="0">
                <a:latin typeface="Gotham Bold" pitchFamily="50" charset="0"/>
              </a:rPr>
              <a:t>Problemas laborales o personales.</a:t>
            </a:r>
          </a:p>
          <a:p>
            <a:pPr algn="just"/>
            <a:endParaRPr lang="es-ES" sz="2400" dirty="0">
              <a:latin typeface="Gotham Bold" pitchFamily="50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2400" dirty="0">
                <a:latin typeface="Gotham Bold" pitchFamily="50" charset="0"/>
              </a:rPr>
              <a:t>Descuidos.</a:t>
            </a:r>
          </a:p>
          <a:p>
            <a:endParaRPr lang="es-ES" sz="2400" dirty="0">
              <a:latin typeface="Gotham Bold" pitchFamily="50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2400" dirty="0">
                <a:latin typeface="Gotham Bold" pitchFamily="50" charset="0"/>
              </a:rPr>
              <a:t>Mal estado de los equipos.</a:t>
            </a:r>
          </a:p>
          <a:p>
            <a:endParaRPr lang="es-ES" sz="2400" dirty="0">
              <a:latin typeface="Gotham Bold" pitchFamily="50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2400" dirty="0">
                <a:latin typeface="Gotham Bold" pitchFamily="50" charset="0"/>
              </a:rPr>
              <a:t>Falta de conciencia o malas prácticas.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s-ES" sz="2400" dirty="0">
              <a:latin typeface="Gotham Bold" pitchFamily="50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2400" dirty="0">
                <a:latin typeface="Gotham Bold" pitchFamily="50" charset="0"/>
              </a:rPr>
              <a:t>Alta demanda de trabajo.</a:t>
            </a:r>
          </a:p>
        </p:txBody>
      </p:sp>
    </p:spTree>
    <p:extLst>
      <p:ext uri="{BB962C8B-B14F-4D97-AF65-F5344CB8AC3E}">
        <p14:creationId xmlns:p14="http://schemas.microsoft.com/office/powerpoint/2010/main" val="3732030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18D307-722A-432E-8F56-52ABC1D2F2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7146D18D-0B1A-B97A-75E6-D020F757C4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531" y="12679"/>
            <a:ext cx="12196514" cy="6858000"/>
          </a:xfrm>
          <a:prstGeom prst="rect">
            <a:avLst/>
          </a:prstGeom>
        </p:spPr>
      </p:pic>
      <p:sp>
        <p:nvSpPr>
          <p:cNvPr id="6" name="Título 3">
            <a:extLst>
              <a:ext uri="{FF2B5EF4-FFF2-40B4-BE49-F238E27FC236}">
                <a16:creationId xmlns:a16="http://schemas.microsoft.com/office/drawing/2014/main" id="{0E59BDE0-9357-1F72-B723-D4F3DA1A38C2}"/>
              </a:ext>
            </a:extLst>
          </p:cNvPr>
          <p:cNvSpPr txBox="1">
            <a:spLocks/>
          </p:cNvSpPr>
          <p:nvPr/>
        </p:nvSpPr>
        <p:spPr>
          <a:xfrm>
            <a:off x="1699139" y="381191"/>
            <a:ext cx="9874983" cy="8722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9pPr>
          </a:lstStyle>
          <a:p>
            <a:pPr algn="ctr"/>
            <a:r>
              <a:rPr lang="es-MX" sz="3600" dirty="0">
                <a:solidFill>
                  <a:schemeClr val="tx1"/>
                </a:solidFill>
                <a:latin typeface="Gotham bold"/>
              </a:rPr>
              <a:t>Cifras de accidentes laborales presentados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0D8520D8-0AFB-2085-4CAE-FF113FDC3D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01" t="22276" r="31893" b="28559"/>
          <a:stretch/>
        </p:blipFill>
        <p:spPr>
          <a:xfrm>
            <a:off x="-188777" y="2122321"/>
            <a:ext cx="2046957" cy="2547422"/>
          </a:xfrm>
          <a:prstGeom prst="rect">
            <a:avLst/>
          </a:prstGeom>
        </p:spPr>
      </p:pic>
      <p:pic>
        <p:nvPicPr>
          <p:cNvPr id="7" name="Imagen 6" descr="Gráfico, Gráfico de barras">
            <a:extLst>
              <a:ext uri="{FF2B5EF4-FFF2-40B4-BE49-F238E27FC236}">
                <a16:creationId xmlns:a16="http://schemas.microsoft.com/office/drawing/2014/main" id="{272C90E0-ABB5-4917-059C-EA7E213E829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41" t="5078" r="23958" b="18892"/>
          <a:stretch/>
        </p:blipFill>
        <p:spPr>
          <a:xfrm>
            <a:off x="3192162" y="1910732"/>
            <a:ext cx="5807675" cy="3036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503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618FE2-9750-367A-46F7-DA85FB2D52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44503CBC-0DA0-AECD-521B-71AB2B6950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531" y="12679"/>
            <a:ext cx="12196514" cy="6858000"/>
          </a:xfrm>
          <a:prstGeom prst="rect">
            <a:avLst/>
          </a:prstGeom>
        </p:spPr>
      </p:pic>
      <p:sp>
        <p:nvSpPr>
          <p:cNvPr id="6" name="Título 3">
            <a:extLst>
              <a:ext uri="{FF2B5EF4-FFF2-40B4-BE49-F238E27FC236}">
                <a16:creationId xmlns:a16="http://schemas.microsoft.com/office/drawing/2014/main" id="{157BFB64-6748-01B3-7818-568FE38893B8}"/>
              </a:ext>
            </a:extLst>
          </p:cNvPr>
          <p:cNvSpPr txBox="1">
            <a:spLocks/>
          </p:cNvSpPr>
          <p:nvPr/>
        </p:nvSpPr>
        <p:spPr>
          <a:xfrm>
            <a:off x="1699139" y="381191"/>
            <a:ext cx="9874983" cy="8722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9pPr>
          </a:lstStyle>
          <a:p>
            <a:pPr algn="ctr"/>
            <a:r>
              <a:rPr lang="es-MX" sz="3600" dirty="0">
                <a:solidFill>
                  <a:schemeClr val="tx1"/>
                </a:solidFill>
                <a:latin typeface="Gotham bold"/>
              </a:rPr>
              <a:t>La pirámide de accidentes del año 2023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396A75E-4AB0-5E8C-471F-6EE28D817E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01" t="22276" r="31893" b="28559"/>
          <a:stretch/>
        </p:blipFill>
        <p:spPr>
          <a:xfrm>
            <a:off x="-188777" y="2122321"/>
            <a:ext cx="2046957" cy="2547422"/>
          </a:xfrm>
          <a:prstGeom prst="rect">
            <a:avLst/>
          </a:prstGeom>
        </p:spPr>
      </p:pic>
      <p:sp>
        <p:nvSpPr>
          <p:cNvPr id="2" name="Rectángulo: esquinas redondeadas 1">
            <a:extLst>
              <a:ext uri="{FF2B5EF4-FFF2-40B4-BE49-F238E27FC236}">
                <a16:creationId xmlns:a16="http://schemas.microsoft.com/office/drawing/2014/main" id="{5B53F33E-353E-8D7D-3014-3729D8965706}"/>
              </a:ext>
            </a:extLst>
          </p:cNvPr>
          <p:cNvSpPr/>
          <p:nvPr/>
        </p:nvSpPr>
        <p:spPr>
          <a:xfrm>
            <a:off x="4506097" y="1771135"/>
            <a:ext cx="2314833" cy="93087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6914B0BF-9A91-28F3-5A40-EB2BE726F0A2}"/>
              </a:ext>
            </a:extLst>
          </p:cNvPr>
          <p:cNvSpPr/>
          <p:nvPr/>
        </p:nvSpPr>
        <p:spPr>
          <a:xfrm>
            <a:off x="4654379" y="2122321"/>
            <a:ext cx="2166552" cy="785636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51890F28-C6F6-A96C-F125-6A1C5A25F459}"/>
              </a:ext>
            </a:extLst>
          </p:cNvPr>
          <p:cNvSpPr txBox="1"/>
          <p:nvPr/>
        </p:nvSpPr>
        <p:spPr>
          <a:xfrm>
            <a:off x="4806779" y="2200284"/>
            <a:ext cx="1861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0</a:t>
            </a:r>
          </a:p>
          <a:p>
            <a:pPr algn="ctr"/>
            <a:r>
              <a:rPr lang="es-CO" dirty="0"/>
              <a:t>Accidente mortal</a:t>
            </a:r>
          </a:p>
        </p:txBody>
      </p:sp>
      <p:sp>
        <p:nvSpPr>
          <p:cNvPr id="7" name="Rectángulo: esquinas redondeadas 6">
            <a:extLst>
              <a:ext uri="{FF2B5EF4-FFF2-40B4-BE49-F238E27FC236}">
                <a16:creationId xmlns:a16="http://schemas.microsoft.com/office/drawing/2014/main" id="{AC77E317-02D1-0059-E00C-05027FAEB8AA}"/>
              </a:ext>
            </a:extLst>
          </p:cNvPr>
          <p:cNvSpPr/>
          <p:nvPr/>
        </p:nvSpPr>
        <p:spPr>
          <a:xfrm>
            <a:off x="4374292" y="2907957"/>
            <a:ext cx="2726725" cy="785636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CO" dirty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6D20B07D-8F0F-D63B-BF0B-2A164BAE60DE}"/>
              </a:ext>
            </a:extLst>
          </p:cNvPr>
          <p:cNvSpPr txBox="1"/>
          <p:nvPr/>
        </p:nvSpPr>
        <p:spPr>
          <a:xfrm>
            <a:off x="4781070" y="2935977"/>
            <a:ext cx="19543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2 </a:t>
            </a:r>
          </a:p>
          <a:p>
            <a:pPr algn="ctr"/>
            <a:r>
              <a:rPr lang="es-CO" dirty="0"/>
              <a:t>Accidentes graves</a:t>
            </a:r>
          </a:p>
        </p:txBody>
      </p:sp>
      <p:sp>
        <p:nvSpPr>
          <p:cNvPr id="14" name="Rectángulo: esquinas redondeadas 13">
            <a:extLst>
              <a:ext uri="{FF2B5EF4-FFF2-40B4-BE49-F238E27FC236}">
                <a16:creationId xmlns:a16="http://schemas.microsoft.com/office/drawing/2014/main" id="{57C90063-994A-4DDA-05B7-06D063C48128}"/>
              </a:ext>
            </a:extLst>
          </p:cNvPr>
          <p:cNvSpPr/>
          <p:nvPr/>
        </p:nvSpPr>
        <p:spPr>
          <a:xfrm>
            <a:off x="4069492" y="4501149"/>
            <a:ext cx="3377513" cy="80819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CO" dirty="0"/>
          </a:p>
        </p:txBody>
      </p:sp>
      <p:sp>
        <p:nvSpPr>
          <p:cNvPr id="11" name="Rectángulo: esquinas redondeadas 10">
            <a:extLst>
              <a:ext uri="{FF2B5EF4-FFF2-40B4-BE49-F238E27FC236}">
                <a16:creationId xmlns:a16="http://schemas.microsoft.com/office/drawing/2014/main" id="{11AA9E15-D298-22DB-9AC3-0A7F7EC769E8}"/>
              </a:ext>
            </a:extLst>
          </p:cNvPr>
          <p:cNvSpPr/>
          <p:nvPr/>
        </p:nvSpPr>
        <p:spPr>
          <a:xfrm>
            <a:off x="4201298" y="3692957"/>
            <a:ext cx="3072714" cy="80819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CO" dirty="0"/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958701C3-4950-982B-37C8-5745C3A76903}"/>
              </a:ext>
            </a:extLst>
          </p:cNvPr>
          <p:cNvSpPr txBox="1"/>
          <p:nvPr/>
        </p:nvSpPr>
        <p:spPr>
          <a:xfrm>
            <a:off x="4567881" y="3692957"/>
            <a:ext cx="23807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0 </a:t>
            </a:r>
          </a:p>
          <a:p>
            <a:pPr algn="ctr"/>
            <a:r>
              <a:rPr lang="es-CO" dirty="0"/>
              <a:t>Accidentes severos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6FB41EDE-C381-5362-88F4-8EAFE14564CA}"/>
              </a:ext>
            </a:extLst>
          </p:cNvPr>
          <p:cNvSpPr txBox="1"/>
          <p:nvPr/>
        </p:nvSpPr>
        <p:spPr>
          <a:xfrm>
            <a:off x="4654379" y="4532989"/>
            <a:ext cx="216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8 </a:t>
            </a:r>
          </a:p>
          <a:p>
            <a:pPr algn="ctr"/>
            <a:r>
              <a:rPr lang="es-CO" dirty="0"/>
              <a:t>Accidentes leves</a:t>
            </a:r>
          </a:p>
        </p:txBody>
      </p:sp>
    </p:spTree>
    <p:extLst>
      <p:ext uri="{BB962C8B-B14F-4D97-AF65-F5344CB8AC3E}">
        <p14:creationId xmlns:p14="http://schemas.microsoft.com/office/powerpoint/2010/main" val="1262581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548115-FB40-DC7D-2DF7-B24A9CFB5F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83496D24-9624-DBD6-1770-FAFE04482E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531" y="12679"/>
            <a:ext cx="12196514" cy="6858000"/>
          </a:xfrm>
          <a:prstGeom prst="rect">
            <a:avLst/>
          </a:prstGeom>
        </p:spPr>
      </p:pic>
      <p:sp>
        <p:nvSpPr>
          <p:cNvPr id="6" name="Título 3">
            <a:extLst>
              <a:ext uri="{FF2B5EF4-FFF2-40B4-BE49-F238E27FC236}">
                <a16:creationId xmlns:a16="http://schemas.microsoft.com/office/drawing/2014/main" id="{A4F9AF19-CEB8-0F88-9E40-0155ACCCF13A}"/>
              </a:ext>
            </a:extLst>
          </p:cNvPr>
          <p:cNvSpPr txBox="1">
            <a:spLocks/>
          </p:cNvSpPr>
          <p:nvPr/>
        </p:nvSpPr>
        <p:spPr>
          <a:xfrm>
            <a:off x="1699139" y="381191"/>
            <a:ext cx="9874983" cy="8722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9pPr>
          </a:lstStyle>
          <a:p>
            <a:pPr algn="ctr"/>
            <a:r>
              <a:rPr lang="es-MX" sz="3600" dirty="0">
                <a:solidFill>
                  <a:schemeClr val="tx1"/>
                </a:solidFill>
                <a:latin typeface="Gotham bold"/>
              </a:rPr>
              <a:t>Pasos para realizar una observación preventiva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539CC088-E087-6D17-BA82-27715C9F30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01" t="22276" r="31893" b="28559"/>
          <a:stretch/>
        </p:blipFill>
        <p:spPr>
          <a:xfrm>
            <a:off x="-188777" y="2122321"/>
            <a:ext cx="2046957" cy="2547422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C70A6DEE-65DE-3AFB-06B8-212BE6D86BA1}"/>
              </a:ext>
            </a:extLst>
          </p:cNvPr>
          <p:cNvSpPr txBox="1"/>
          <p:nvPr/>
        </p:nvSpPr>
        <p:spPr>
          <a:xfrm>
            <a:off x="1858180" y="1511957"/>
            <a:ext cx="9715942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s-MX" dirty="0">
                <a:latin typeface="Gotham bold"/>
              </a:rPr>
              <a:t>Llegar al lugar de trabajo y tomarse de 15 a 20 minutos para realizar una correcta observación (importante dedicarle tiempo)</a:t>
            </a:r>
            <a:r>
              <a:rPr lang="es-ES" dirty="0">
                <a:latin typeface="Gotham bold"/>
              </a:rPr>
              <a:t>.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endParaRPr lang="es-ES" dirty="0">
              <a:latin typeface="Gotham bold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s-MX" dirty="0">
                <a:latin typeface="Gotham bold"/>
              </a:rPr>
              <a:t>Observar las acciones, las posiciones y el uso de herramientas (las observaciones no solo deben ser negativas) </a:t>
            </a:r>
            <a:r>
              <a:rPr lang="es-ES" dirty="0">
                <a:latin typeface="Gotham bold"/>
              </a:rPr>
              <a:t>.</a:t>
            </a:r>
          </a:p>
          <a:p>
            <a:pPr algn="just"/>
            <a:endParaRPr lang="es-ES" dirty="0">
              <a:latin typeface="Gotham bold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MX" dirty="0">
                <a:latin typeface="Gotham bold"/>
              </a:rPr>
              <a:t>Actuar, exaltar los aspectos positivos encontrados y retroalimentar en el momento con la persona </a:t>
            </a:r>
            <a:r>
              <a:rPr lang="es-ES" dirty="0">
                <a:latin typeface="Gotham bold"/>
              </a:rPr>
              <a:t>.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s-MX" dirty="0">
              <a:latin typeface="Gotham bold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MX" dirty="0">
                <a:latin typeface="Gotham bold"/>
              </a:rPr>
              <a:t>Reportar lo observado y retroalimentado. </a:t>
            </a:r>
          </a:p>
          <a:p>
            <a:endParaRPr lang="es-ES" dirty="0">
              <a:latin typeface="Gotham bold"/>
            </a:endParaRPr>
          </a:p>
          <a:p>
            <a:endParaRPr lang="es-ES" sz="2400" dirty="0">
              <a:latin typeface="Gotham Bold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8504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42159F-6EBD-00D8-9ED6-AE7D20AF1F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E8CDF3AA-EFDC-02DA-642C-4AD0ACB7CE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531" y="12679"/>
            <a:ext cx="12196514" cy="6858000"/>
          </a:xfrm>
          <a:prstGeom prst="rect">
            <a:avLst/>
          </a:prstGeom>
        </p:spPr>
      </p:pic>
      <p:sp>
        <p:nvSpPr>
          <p:cNvPr id="6" name="Título 3">
            <a:extLst>
              <a:ext uri="{FF2B5EF4-FFF2-40B4-BE49-F238E27FC236}">
                <a16:creationId xmlns:a16="http://schemas.microsoft.com/office/drawing/2014/main" id="{2DA0305A-DDBC-EAA4-19B5-8626D13085A8}"/>
              </a:ext>
            </a:extLst>
          </p:cNvPr>
          <p:cNvSpPr txBox="1">
            <a:spLocks/>
          </p:cNvSpPr>
          <p:nvPr/>
        </p:nvSpPr>
        <p:spPr>
          <a:xfrm>
            <a:off x="1858180" y="422380"/>
            <a:ext cx="9874983" cy="8722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9pPr>
          </a:lstStyle>
          <a:p>
            <a:pPr algn="ctr"/>
            <a:r>
              <a:rPr lang="es-MX" sz="3600" dirty="0">
                <a:solidFill>
                  <a:schemeClr val="tx1"/>
                </a:solidFill>
                <a:latin typeface="Gotham bold"/>
              </a:rPr>
              <a:t>Proceso para diligenciar la tarjeta de observación preventiva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0817C2C8-B0F8-BDCA-B11D-9F2B642B30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01" t="22276" r="31893" b="28559"/>
          <a:stretch/>
        </p:blipFill>
        <p:spPr>
          <a:xfrm>
            <a:off x="-188777" y="2122321"/>
            <a:ext cx="2046957" cy="2547422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AE9D6C47-7D8D-FE34-8B06-B4E9877470E6}"/>
              </a:ext>
            </a:extLst>
          </p:cNvPr>
          <p:cNvSpPr txBox="1"/>
          <p:nvPr/>
        </p:nvSpPr>
        <p:spPr>
          <a:xfrm>
            <a:off x="1858180" y="1511957"/>
            <a:ext cx="971594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dirty="0">
              <a:latin typeface="Gotham bold"/>
            </a:endParaRPr>
          </a:p>
          <a:p>
            <a:endParaRPr lang="es-ES" sz="2400" dirty="0">
              <a:latin typeface="Gotham Bold" pitchFamily="50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35197626-E6C5-B4D5-0E45-25BF02ED3C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8243" y="1791883"/>
            <a:ext cx="6165114" cy="320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189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8C3FDA-29A4-4E58-0127-92CEA6BA46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F5E71938-D4A2-C8BC-7D2B-2E8339DE95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531" y="12679"/>
            <a:ext cx="12196514" cy="6858000"/>
          </a:xfrm>
          <a:prstGeom prst="rect">
            <a:avLst/>
          </a:prstGeom>
        </p:spPr>
      </p:pic>
      <p:sp>
        <p:nvSpPr>
          <p:cNvPr id="6" name="Título 3">
            <a:extLst>
              <a:ext uri="{FF2B5EF4-FFF2-40B4-BE49-F238E27FC236}">
                <a16:creationId xmlns:a16="http://schemas.microsoft.com/office/drawing/2014/main" id="{D88D925A-AC34-66EF-6D8B-04474C8CB46A}"/>
              </a:ext>
            </a:extLst>
          </p:cNvPr>
          <p:cNvSpPr txBox="1">
            <a:spLocks/>
          </p:cNvSpPr>
          <p:nvPr/>
        </p:nvSpPr>
        <p:spPr>
          <a:xfrm>
            <a:off x="1858180" y="422380"/>
            <a:ext cx="9874983" cy="8722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9pPr>
          </a:lstStyle>
          <a:p>
            <a:pPr algn="ctr"/>
            <a:r>
              <a:rPr lang="es-MX" sz="3600" dirty="0">
                <a:solidFill>
                  <a:schemeClr val="tx1"/>
                </a:solidFill>
                <a:latin typeface="Gotham bold"/>
              </a:rPr>
              <a:t>Proceso para diligenciar la tarjeta de observación preventiva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5430157-5D37-B979-1731-C9ADB63E37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01" t="22276" r="31893" b="28559"/>
          <a:stretch/>
        </p:blipFill>
        <p:spPr>
          <a:xfrm>
            <a:off x="-188777" y="2122321"/>
            <a:ext cx="2046957" cy="2547422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7FB1BADF-B183-D4D3-C118-EB0D0A7A08EA}"/>
              </a:ext>
            </a:extLst>
          </p:cNvPr>
          <p:cNvSpPr txBox="1"/>
          <p:nvPr/>
        </p:nvSpPr>
        <p:spPr>
          <a:xfrm>
            <a:off x="1858180" y="1511957"/>
            <a:ext cx="971594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dirty="0">
              <a:latin typeface="Gotham bold"/>
            </a:endParaRPr>
          </a:p>
          <a:p>
            <a:endParaRPr lang="es-ES" sz="2400" dirty="0">
              <a:latin typeface="Gotham Bold" pitchFamily="50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85E342C4-7564-85B4-0B18-5599E73767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1891" y="1721745"/>
            <a:ext cx="5545734" cy="4004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95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5AD518-4CEF-D280-E11D-2EFD425191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9AF2F691-A422-AE96-C170-F288E7E5BF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531" y="12679"/>
            <a:ext cx="12196514" cy="6858000"/>
          </a:xfrm>
          <a:prstGeom prst="rect">
            <a:avLst/>
          </a:prstGeom>
        </p:spPr>
      </p:pic>
      <p:sp>
        <p:nvSpPr>
          <p:cNvPr id="6" name="Título 3">
            <a:extLst>
              <a:ext uri="{FF2B5EF4-FFF2-40B4-BE49-F238E27FC236}">
                <a16:creationId xmlns:a16="http://schemas.microsoft.com/office/drawing/2014/main" id="{BF8B735D-D922-A648-5CFC-8816DD7EDDE6}"/>
              </a:ext>
            </a:extLst>
          </p:cNvPr>
          <p:cNvSpPr txBox="1">
            <a:spLocks/>
          </p:cNvSpPr>
          <p:nvPr/>
        </p:nvSpPr>
        <p:spPr>
          <a:xfrm>
            <a:off x="1858180" y="422380"/>
            <a:ext cx="9874983" cy="8722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9pPr>
          </a:lstStyle>
          <a:p>
            <a:pPr algn="ctr"/>
            <a:r>
              <a:rPr lang="es-MX" sz="3600" dirty="0">
                <a:solidFill>
                  <a:schemeClr val="tx1"/>
                </a:solidFill>
                <a:latin typeface="Gotham bold"/>
              </a:rPr>
              <a:t>Proceso para diligenciar la tarjeta de observación preventiva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F1ABF26B-0405-73C6-7914-920E513DC8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01" t="22276" r="31893" b="28559"/>
          <a:stretch/>
        </p:blipFill>
        <p:spPr>
          <a:xfrm>
            <a:off x="-188777" y="2122321"/>
            <a:ext cx="2046957" cy="2547422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30440EC6-2101-86D4-7B28-23265BE499C4}"/>
              </a:ext>
            </a:extLst>
          </p:cNvPr>
          <p:cNvSpPr txBox="1"/>
          <p:nvPr/>
        </p:nvSpPr>
        <p:spPr>
          <a:xfrm>
            <a:off x="1858180" y="1511957"/>
            <a:ext cx="971594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dirty="0">
              <a:latin typeface="Gotham bold"/>
            </a:endParaRPr>
          </a:p>
          <a:p>
            <a:endParaRPr lang="es-ES" sz="2400" dirty="0">
              <a:latin typeface="Gotham Bold" pitchFamily="50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1154B672-9A0E-CA34-4906-F73441E531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3691" y="1511957"/>
            <a:ext cx="6416596" cy="4237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786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5900D1-7186-89ED-B77F-4F57DC5A9C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B8B2CDEE-7EA9-852D-F97D-280D6C3C08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531" y="12679"/>
            <a:ext cx="12196514" cy="6858000"/>
          </a:xfrm>
          <a:prstGeom prst="rect">
            <a:avLst/>
          </a:prstGeom>
        </p:spPr>
      </p:pic>
      <p:sp>
        <p:nvSpPr>
          <p:cNvPr id="6" name="Título 3">
            <a:extLst>
              <a:ext uri="{FF2B5EF4-FFF2-40B4-BE49-F238E27FC236}">
                <a16:creationId xmlns:a16="http://schemas.microsoft.com/office/drawing/2014/main" id="{4B80F054-7037-BF98-B792-17D8DAF24DE6}"/>
              </a:ext>
            </a:extLst>
          </p:cNvPr>
          <p:cNvSpPr txBox="1">
            <a:spLocks/>
          </p:cNvSpPr>
          <p:nvPr/>
        </p:nvSpPr>
        <p:spPr>
          <a:xfrm>
            <a:off x="1709352" y="586248"/>
            <a:ext cx="9469900" cy="6950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9pPr>
          </a:lstStyle>
          <a:p>
            <a:pPr algn="ctr"/>
            <a:r>
              <a:rPr lang="es-MX" sz="3600" dirty="0">
                <a:solidFill>
                  <a:schemeClr val="tx1"/>
                </a:solidFill>
                <a:latin typeface="Gotham bold"/>
              </a:rPr>
              <a:t>Resultados del último reporte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810C11E-2CBF-3B57-01F4-9A466CE0F32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01" t="22276" r="31893" b="28559"/>
          <a:stretch/>
        </p:blipFill>
        <p:spPr>
          <a:xfrm>
            <a:off x="-188777" y="2122321"/>
            <a:ext cx="2046957" cy="2547422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FFE2A487-0ACF-7E81-1AC7-C8BDE992B404}"/>
              </a:ext>
            </a:extLst>
          </p:cNvPr>
          <p:cNvSpPr txBox="1"/>
          <p:nvPr/>
        </p:nvSpPr>
        <p:spPr>
          <a:xfrm>
            <a:off x="1858180" y="1281297"/>
            <a:ext cx="97159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MX" sz="2400" dirty="0">
              <a:solidFill>
                <a:srgbClr val="F4F6FC"/>
              </a:solidFill>
              <a:effectLst/>
              <a:latin typeface="YAFdJsjyMsM 0"/>
            </a:endParaRPr>
          </a:p>
          <a:p>
            <a:pPr algn="just"/>
            <a:endParaRPr lang="es-ES" sz="2400" dirty="0">
              <a:latin typeface="Gotham Bold" pitchFamily="50" charset="0"/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BC102A26-D85B-7490-C34E-6B9C9B2E51D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7925240"/>
              </p:ext>
            </p:extLst>
          </p:nvPr>
        </p:nvGraphicFramePr>
        <p:xfrm>
          <a:off x="2007008" y="1703482"/>
          <a:ext cx="4212560" cy="29662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5" name="Imagen 4">
            <a:extLst>
              <a:ext uri="{FF2B5EF4-FFF2-40B4-BE49-F238E27FC236}">
                <a16:creationId xmlns:a16="http://schemas.microsoft.com/office/drawing/2014/main" id="{EA4AEFB4-B8E4-781D-B7FD-0BCDE3BF36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07892" y="1702877"/>
            <a:ext cx="4671360" cy="2966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265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CA8F8B-458C-7A3D-29EA-18A8900412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74607A35-27C6-7A1A-C44C-B874C0B9C0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531" y="12679"/>
            <a:ext cx="12196514" cy="6858000"/>
          </a:xfrm>
          <a:prstGeom prst="rect">
            <a:avLst/>
          </a:prstGeom>
        </p:spPr>
      </p:pic>
      <p:sp>
        <p:nvSpPr>
          <p:cNvPr id="6" name="Título 3">
            <a:extLst>
              <a:ext uri="{FF2B5EF4-FFF2-40B4-BE49-F238E27FC236}">
                <a16:creationId xmlns:a16="http://schemas.microsoft.com/office/drawing/2014/main" id="{DE1E478B-B482-44E8-B579-B2FF637D7A46}"/>
              </a:ext>
            </a:extLst>
          </p:cNvPr>
          <p:cNvSpPr txBox="1">
            <a:spLocks/>
          </p:cNvSpPr>
          <p:nvPr/>
        </p:nvSpPr>
        <p:spPr>
          <a:xfrm>
            <a:off x="1709352" y="586248"/>
            <a:ext cx="9469900" cy="6950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9pPr>
          </a:lstStyle>
          <a:p>
            <a:pPr algn="ctr"/>
            <a:r>
              <a:rPr lang="es-MX" sz="3600" dirty="0">
                <a:solidFill>
                  <a:schemeClr val="tx1"/>
                </a:solidFill>
                <a:latin typeface="Gotham bold"/>
              </a:rPr>
              <a:t>Primer reporte vs reporte actual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8C814BC-AC48-3349-DBA2-08DD0789BC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01" t="22276" r="31893" b="28559"/>
          <a:stretch/>
        </p:blipFill>
        <p:spPr>
          <a:xfrm>
            <a:off x="-188777" y="2122321"/>
            <a:ext cx="2046957" cy="2547422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E274AA2F-D59A-BC53-AC93-9ED84B2871C1}"/>
              </a:ext>
            </a:extLst>
          </p:cNvPr>
          <p:cNvSpPr txBox="1"/>
          <p:nvPr/>
        </p:nvSpPr>
        <p:spPr>
          <a:xfrm>
            <a:off x="1858180" y="1281297"/>
            <a:ext cx="97159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MX" sz="2400" dirty="0">
              <a:solidFill>
                <a:srgbClr val="F4F6FC"/>
              </a:solidFill>
              <a:effectLst/>
              <a:latin typeface="YAFdJsjyMsM 0"/>
            </a:endParaRPr>
          </a:p>
          <a:p>
            <a:pPr algn="just"/>
            <a:endParaRPr lang="es-ES" sz="2400" dirty="0">
              <a:latin typeface="Gotham Bold" pitchFamily="50" charset="0"/>
            </a:endParaRPr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7548F26B-2736-148B-FDD2-10A9FF229E4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49888646"/>
              </p:ext>
            </p:extLst>
          </p:nvPr>
        </p:nvGraphicFramePr>
        <p:xfrm>
          <a:off x="2144151" y="1926542"/>
          <a:ext cx="3951849" cy="29374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FF8C8B61-2F13-C998-F662-C20C9332F85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48475596"/>
              </p:ext>
            </p:extLst>
          </p:nvPr>
        </p:nvGraphicFramePr>
        <p:xfrm>
          <a:off x="6244828" y="1926542"/>
          <a:ext cx="4212560" cy="293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CuadroTexto 7">
            <a:extLst>
              <a:ext uri="{FF2B5EF4-FFF2-40B4-BE49-F238E27FC236}">
                <a16:creationId xmlns:a16="http://schemas.microsoft.com/office/drawing/2014/main" id="{0CF5BE56-ED9E-95F8-07F8-2352D6A0AB03}"/>
              </a:ext>
            </a:extLst>
          </p:cNvPr>
          <p:cNvSpPr txBox="1"/>
          <p:nvPr/>
        </p:nvSpPr>
        <p:spPr>
          <a:xfrm>
            <a:off x="3336324" y="5074508"/>
            <a:ext cx="19276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/>
              <a:t>Cumplimiento general: 79%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56E31730-C341-E4CC-84A7-639ADBE70D02}"/>
              </a:ext>
            </a:extLst>
          </p:cNvPr>
          <p:cNvSpPr txBox="1"/>
          <p:nvPr/>
        </p:nvSpPr>
        <p:spPr>
          <a:xfrm>
            <a:off x="7364626" y="5074508"/>
            <a:ext cx="18123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/>
              <a:t>Cumplimiento general: 92%</a:t>
            </a:r>
          </a:p>
        </p:txBody>
      </p:sp>
    </p:spTree>
    <p:extLst>
      <p:ext uri="{BB962C8B-B14F-4D97-AF65-F5344CB8AC3E}">
        <p14:creationId xmlns:p14="http://schemas.microsoft.com/office/powerpoint/2010/main" val="208561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447C4C-9805-B933-D12C-F88B486BF9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1A299CC5-2D19-5109-57C6-852C813EC3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531" y="12679"/>
            <a:ext cx="12196514" cy="6858000"/>
          </a:xfrm>
          <a:prstGeom prst="rect">
            <a:avLst/>
          </a:prstGeom>
        </p:spPr>
      </p:pic>
      <p:sp>
        <p:nvSpPr>
          <p:cNvPr id="6" name="Título 3">
            <a:extLst>
              <a:ext uri="{FF2B5EF4-FFF2-40B4-BE49-F238E27FC236}">
                <a16:creationId xmlns:a16="http://schemas.microsoft.com/office/drawing/2014/main" id="{104A28D8-E601-4715-5FA2-9D47767FDE62}"/>
              </a:ext>
            </a:extLst>
          </p:cNvPr>
          <p:cNvSpPr txBox="1">
            <a:spLocks/>
          </p:cNvSpPr>
          <p:nvPr/>
        </p:nvSpPr>
        <p:spPr>
          <a:xfrm>
            <a:off x="1709352" y="586248"/>
            <a:ext cx="9469900" cy="6950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9pPr>
          </a:lstStyle>
          <a:p>
            <a:pPr algn="ctr"/>
            <a:r>
              <a:rPr lang="es-MX" sz="3600" dirty="0">
                <a:solidFill>
                  <a:schemeClr val="tx1"/>
                </a:solidFill>
                <a:latin typeface="Gotham bold"/>
              </a:rPr>
              <a:t>Resultados hasta el momento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F65BBCF5-7A7E-3975-7EA1-97E9E95EFB7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01" t="22276" r="31893" b="28559"/>
          <a:stretch/>
        </p:blipFill>
        <p:spPr>
          <a:xfrm>
            <a:off x="-188777" y="2122321"/>
            <a:ext cx="2046957" cy="2547422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265B1326-D587-4510-C8A2-1F8F179C14D3}"/>
              </a:ext>
            </a:extLst>
          </p:cNvPr>
          <p:cNvSpPr txBox="1"/>
          <p:nvPr/>
        </p:nvSpPr>
        <p:spPr>
          <a:xfrm>
            <a:off x="1858180" y="1281297"/>
            <a:ext cx="97159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MX" sz="2400" dirty="0">
              <a:solidFill>
                <a:srgbClr val="F4F6FC"/>
              </a:solidFill>
              <a:effectLst/>
              <a:latin typeface="YAFdJsjyMsM 0"/>
            </a:endParaRPr>
          </a:p>
          <a:p>
            <a:pPr algn="just"/>
            <a:endParaRPr lang="es-ES" sz="2400" dirty="0">
              <a:latin typeface="Gotham Bold" pitchFamily="50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EE65C46-4ACE-A079-A219-3C389A4665DA}"/>
              </a:ext>
            </a:extLst>
          </p:cNvPr>
          <p:cNvSpPr txBox="1"/>
          <p:nvPr/>
        </p:nvSpPr>
        <p:spPr>
          <a:xfrm>
            <a:off x="5538139" y="5122377"/>
            <a:ext cx="18123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/>
              <a:t>Cumplimiento general: 90%</a:t>
            </a: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1A31FFAA-B2A1-29CB-26F2-EF568E3E2DA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98507894"/>
              </p:ext>
            </p:extLst>
          </p:nvPr>
        </p:nvGraphicFramePr>
        <p:xfrm>
          <a:off x="3731891" y="1854866"/>
          <a:ext cx="5235146" cy="30171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013804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D5CFFB-0B24-6608-DF46-7D9303FBED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ABDADE64-350A-A047-EEDE-86985C2C0C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531" y="12679"/>
            <a:ext cx="12196514" cy="6858000"/>
          </a:xfrm>
          <a:prstGeom prst="rect">
            <a:avLst/>
          </a:prstGeom>
        </p:spPr>
      </p:pic>
      <p:sp>
        <p:nvSpPr>
          <p:cNvPr id="6" name="Título 3">
            <a:extLst>
              <a:ext uri="{FF2B5EF4-FFF2-40B4-BE49-F238E27FC236}">
                <a16:creationId xmlns:a16="http://schemas.microsoft.com/office/drawing/2014/main" id="{223FA4CE-060A-8AB6-56F8-F23AE2B3E09D}"/>
              </a:ext>
            </a:extLst>
          </p:cNvPr>
          <p:cNvSpPr txBox="1">
            <a:spLocks/>
          </p:cNvSpPr>
          <p:nvPr/>
        </p:nvSpPr>
        <p:spPr>
          <a:xfrm>
            <a:off x="1709352" y="586248"/>
            <a:ext cx="9469900" cy="6950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9pPr>
          </a:lstStyle>
          <a:p>
            <a:pPr algn="ctr"/>
            <a:r>
              <a:rPr lang="es-MX" sz="3600" dirty="0">
                <a:solidFill>
                  <a:schemeClr val="tx1"/>
                </a:solidFill>
                <a:latin typeface="Gotham bold"/>
              </a:rPr>
              <a:t>Resultados hasta el momento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CCE2FF11-DD99-4BF0-9F9B-A30DDB946D1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01" t="22276" r="31893" b="28559"/>
          <a:stretch/>
        </p:blipFill>
        <p:spPr>
          <a:xfrm>
            <a:off x="-188777" y="2122321"/>
            <a:ext cx="2046957" cy="2547422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2710C0BF-88F3-F4C8-815A-D407CBA0340C}"/>
              </a:ext>
            </a:extLst>
          </p:cNvPr>
          <p:cNvSpPr txBox="1"/>
          <p:nvPr/>
        </p:nvSpPr>
        <p:spPr>
          <a:xfrm>
            <a:off x="1858180" y="1281297"/>
            <a:ext cx="97159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MX" sz="2400" dirty="0">
              <a:solidFill>
                <a:srgbClr val="F4F6FC"/>
              </a:solidFill>
              <a:effectLst/>
              <a:latin typeface="YAFdJsjyMsM 0"/>
            </a:endParaRPr>
          </a:p>
          <a:p>
            <a:pPr algn="just"/>
            <a:endParaRPr lang="es-ES" sz="2400" dirty="0">
              <a:latin typeface="Gotham Bold" pitchFamily="50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637F1AF6-549F-470E-6D10-6C4EEB6A4C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6546" y="1696795"/>
            <a:ext cx="4895512" cy="3109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190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5C513A-1BB0-0EE5-980A-32D92E287C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88F012A5-F5BF-AC8A-3991-7B2E50DFBD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531" y="12679"/>
            <a:ext cx="12196514" cy="6858000"/>
          </a:xfrm>
          <a:prstGeom prst="rect">
            <a:avLst/>
          </a:prstGeom>
        </p:spPr>
      </p:pic>
      <p:sp>
        <p:nvSpPr>
          <p:cNvPr id="6" name="Título 3">
            <a:extLst>
              <a:ext uri="{FF2B5EF4-FFF2-40B4-BE49-F238E27FC236}">
                <a16:creationId xmlns:a16="http://schemas.microsoft.com/office/drawing/2014/main" id="{2EC5A226-DE17-0F09-A670-425DCD95D2DC}"/>
              </a:ext>
            </a:extLst>
          </p:cNvPr>
          <p:cNvSpPr txBox="1">
            <a:spLocks/>
          </p:cNvSpPr>
          <p:nvPr/>
        </p:nvSpPr>
        <p:spPr>
          <a:xfrm>
            <a:off x="1709352" y="586248"/>
            <a:ext cx="9469900" cy="6950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9pPr>
          </a:lstStyle>
          <a:p>
            <a:pPr algn="ctr"/>
            <a:r>
              <a:rPr lang="es-MX" sz="3600" dirty="0">
                <a:solidFill>
                  <a:schemeClr val="tx1"/>
                </a:solidFill>
                <a:latin typeface="Gotham bold"/>
              </a:rPr>
              <a:t>Principales causas de incumplimiento (frecuencia)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919CFC6B-3D05-5781-7BDC-CFDBA061B5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01" t="22276" r="31893" b="28559"/>
          <a:stretch/>
        </p:blipFill>
        <p:spPr>
          <a:xfrm>
            <a:off x="-188777" y="2122321"/>
            <a:ext cx="2046957" cy="2547422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81273C05-1348-591A-49A9-8F4D6FFFDA00}"/>
              </a:ext>
            </a:extLst>
          </p:cNvPr>
          <p:cNvSpPr txBox="1"/>
          <p:nvPr/>
        </p:nvSpPr>
        <p:spPr>
          <a:xfrm>
            <a:off x="1858180" y="1281297"/>
            <a:ext cx="97159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MX" sz="2400" dirty="0">
              <a:solidFill>
                <a:srgbClr val="F4F6FC"/>
              </a:solidFill>
              <a:effectLst/>
              <a:latin typeface="YAFdJsjyMsM 0"/>
            </a:endParaRPr>
          </a:p>
          <a:p>
            <a:pPr algn="just"/>
            <a:endParaRPr lang="es-ES" sz="2400" dirty="0">
              <a:latin typeface="Gotham Bold" pitchFamily="50" charset="0"/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D8407722-41A6-2DAE-4FF5-F8248FDEA741}"/>
              </a:ext>
            </a:extLst>
          </p:cNvPr>
          <p:cNvGraphicFramePr>
            <a:graphicFrameLocks/>
          </p:cNvGraphicFramePr>
          <p:nvPr/>
        </p:nvGraphicFramePr>
        <p:xfrm>
          <a:off x="3810000" y="205740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223790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E3725A-F1F9-D739-8639-291DE8075C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01628C2B-87C8-1D35-5C14-4B32182274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531" y="12679"/>
            <a:ext cx="12196514" cy="68580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7DAC8234-BE01-6F17-D510-40E7230555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01" t="22276" r="31893" b="28559"/>
          <a:stretch/>
        </p:blipFill>
        <p:spPr>
          <a:xfrm>
            <a:off x="-188777" y="2122321"/>
            <a:ext cx="2046957" cy="2547422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05ACCC8D-B2DD-A60F-0328-E63E3739440D}"/>
              </a:ext>
            </a:extLst>
          </p:cNvPr>
          <p:cNvSpPr txBox="1"/>
          <p:nvPr/>
        </p:nvSpPr>
        <p:spPr>
          <a:xfrm>
            <a:off x="1858180" y="1281297"/>
            <a:ext cx="97159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MX" sz="2400" dirty="0">
              <a:solidFill>
                <a:srgbClr val="F4F6FC"/>
              </a:solidFill>
              <a:effectLst/>
              <a:latin typeface="YAFdJsjyMsM 0"/>
            </a:endParaRPr>
          </a:p>
          <a:p>
            <a:pPr algn="just"/>
            <a:endParaRPr lang="es-ES" sz="2400" dirty="0">
              <a:latin typeface="Gotham Bold" pitchFamily="50" charset="0"/>
            </a:endParaRPr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84E28186-F559-602E-AFCA-63C4792CF0E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57473500"/>
              </p:ext>
            </p:extLst>
          </p:nvPr>
        </p:nvGraphicFramePr>
        <p:xfrm>
          <a:off x="3554702" y="1445977"/>
          <a:ext cx="5082595" cy="32237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931662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ángulo 24">
            <a:extLst>
              <a:ext uri="{FF2B5EF4-FFF2-40B4-BE49-F238E27FC236}">
                <a16:creationId xmlns:a16="http://schemas.microsoft.com/office/drawing/2014/main" id="{0A60321D-6145-47C1-8527-A3E3D851CB61}"/>
              </a:ext>
            </a:extLst>
          </p:cNvPr>
          <p:cNvSpPr/>
          <p:nvPr/>
        </p:nvSpPr>
        <p:spPr>
          <a:xfrm>
            <a:off x="0" y="-2"/>
            <a:ext cx="12192000" cy="6932864"/>
          </a:xfrm>
          <a:prstGeom prst="rect">
            <a:avLst/>
          </a:prstGeom>
          <a:solidFill>
            <a:srgbClr val="E205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40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94061881-971A-422D-9211-63606351A60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581" r="1"/>
          <a:stretch/>
        </p:blipFill>
        <p:spPr>
          <a:xfrm>
            <a:off x="163226" y="627255"/>
            <a:ext cx="3826147" cy="68580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71422F78-C79F-45E0-8140-4C2C1686824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3760"/>
          <a:stretch/>
        </p:blipFill>
        <p:spPr>
          <a:xfrm flipH="1">
            <a:off x="6306463" y="-1"/>
            <a:ext cx="5433613" cy="5914308"/>
          </a:xfrm>
          <a:prstGeom prst="rect">
            <a:avLst/>
          </a:prstGeom>
        </p:spPr>
      </p:pic>
      <p:sp>
        <p:nvSpPr>
          <p:cNvPr id="16" name="Título 6">
            <a:extLst>
              <a:ext uri="{FF2B5EF4-FFF2-40B4-BE49-F238E27FC236}">
                <a16:creationId xmlns:a16="http://schemas.microsoft.com/office/drawing/2014/main" id="{3ADDE6A6-A662-1A71-3A73-ABD084CDBF1A}"/>
              </a:ext>
            </a:extLst>
          </p:cNvPr>
          <p:cNvSpPr txBox="1">
            <a:spLocks/>
          </p:cNvSpPr>
          <p:nvPr/>
        </p:nvSpPr>
        <p:spPr>
          <a:xfrm>
            <a:off x="81553" y="1378845"/>
            <a:ext cx="5433613" cy="2370322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228600" lvl="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None/>
              <a:defRPr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685800" lvl="1" indent="-228600" algn="l" defTabSz="914400" rtl="0" eaLnBrk="1" latinLnBrk="0" hangingPunct="1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Arial" panose="020B0604020202020204" pitchFamily="34" charset="0"/>
              <a:buNone/>
              <a:defRPr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latinLnBrk="0" hangingPunct="1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latinLnBrk="0" hangingPunct="1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Arial" panose="020B0604020202020204" pitchFamily="34" charset="0"/>
              <a:buNone/>
              <a:defRPr sz="1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latinLnBrk="0" hangingPunct="1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Arial" panose="020B0604020202020204" pitchFamily="34" charset="0"/>
              <a:buNone/>
              <a:defRPr sz="1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latinLnBrk="0" hangingPunct="1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Arial" panose="020B0604020202020204" pitchFamily="34" charset="0"/>
              <a:buNone/>
              <a:defRPr sz="1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latinLnBrk="0" hangingPunct="1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Arial" panose="020B0604020202020204" pitchFamily="34" charset="0"/>
              <a:buNone/>
              <a:defRPr sz="1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latinLnBrk="0" hangingPunct="1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Arial" panose="020B0604020202020204" pitchFamily="34" charset="0"/>
              <a:buNone/>
              <a:defRPr sz="1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latinLnBrk="0" hangingPunct="1">
              <a:lnSpc>
                <a:spcPct val="90000"/>
              </a:lnSpc>
              <a:spcBef>
                <a:spcPts val="1333"/>
              </a:spcBef>
              <a:spcAft>
                <a:spcPts val="1333"/>
              </a:spcAft>
              <a:buClr>
                <a:schemeClr val="accent2"/>
              </a:buClr>
              <a:buSzPts val="2400"/>
              <a:buFont typeface="Arial" panose="020B0604020202020204" pitchFamily="34" charset="0"/>
              <a:buNone/>
              <a:defRPr sz="1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ES" sz="3600" b="1" dirty="0">
              <a:solidFill>
                <a:schemeClr val="bg1"/>
              </a:solidFill>
              <a:latin typeface="Gotham bold"/>
            </a:endParaRPr>
          </a:p>
          <a:p>
            <a:pPr algn="ctr"/>
            <a:r>
              <a:rPr lang="es-ES" sz="3600" b="1" dirty="0">
                <a:solidFill>
                  <a:schemeClr val="bg1"/>
                </a:solidFill>
                <a:latin typeface="Gotham bold"/>
              </a:rPr>
              <a:t>Fase 2: Implementación</a:t>
            </a:r>
            <a:r>
              <a:rPr lang="es-ES" sz="5400" b="1" dirty="0">
                <a:solidFill>
                  <a:schemeClr val="bg1"/>
                </a:solidFill>
                <a:latin typeface="Gotham bold"/>
              </a:rPr>
              <a:t> </a:t>
            </a:r>
            <a:r>
              <a:rPr lang="es-ES" sz="3600" b="1" dirty="0">
                <a:solidFill>
                  <a:schemeClr val="bg1"/>
                </a:solidFill>
                <a:latin typeface="Gotham bold"/>
              </a:rPr>
              <a:t>de un programa de observación preventiva</a:t>
            </a:r>
            <a:endParaRPr lang="es-ES" sz="5400" b="1" dirty="0">
              <a:solidFill>
                <a:schemeClr val="bg1"/>
              </a:solidFill>
              <a:latin typeface="Gotham bold"/>
            </a:endParaRPr>
          </a:p>
          <a:p>
            <a:pPr algn="ctr"/>
            <a:endParaRPr lang="es-ES" sz="3600" b="1" dirty="0">
              <a:solidFill>
                <a:schemeClr val="bg1"/>
              </a:solidFill>
              <a:latin typeface="Gotham bold"/>
            </a:endParaRPr>
          </a:p>
          <a:p>
            <a:pPr algn="ctr"/>
            <a:endParaRPr lang="es-ES" sz="3600" b="1" dirty="0">
              <a:solidFill>
                <a:schemeClr val="bg1"/>
              </a:solidFill>
              <a:latin typeface="Gotham bold"/>
            </a:endParaRPr>
          </a:p>
          <a:p>
            <a:pPr algn="ctr"/>
            <a:endParaRPr lang="es-ES" sz="3600" b="1" dirty="0">
              <a:solidFill>
                <a:schemeClr val="bg1"/>
              </a:solidFill>
              <a:latin typeface="Gotham bold"/>
            </a:endParaRPr>
          </a:p>
          <a:p>
            <a:pPr algn="ctr"/>
            <a:endParaRPr lang="es-ES" sz="3600" b="1" dirty="0">
              <a:solidFill>
                <a:schemeClr val="bg1"/>
              </a:solidFill>
              <a:latin typeface="Gotham bold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051B4D9B-F4AD-1098-1440-0FA1257B000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64" t="19996" r="28404" b="5477"/>
          <a:stretch/>
        </p:blipFill>
        <p:spPr>
          <a:xfrm>
            <a:off x="4845173" y="-190542"/>
            <a:ext cx="4232939" cy="697440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533290E8-727D-4F4D-AE3F-58A77D69766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8399" b="20745"/>
          <a:stretch/>
        </p:blipFill>
        <p:spPr>
          <a:xfrm>
            <a:off x="1196037" y="4056255"/>
            <a:ext cx="3081752" cy="1567299"/>
          </a:xfrm>
          <a:prstGeom prst="rect">
            <a:avLst/>
          </a:prstGeom>
        </p:spPr>
      </p:pic>
      <p:sp>
        <p:nvSpPr>
          <p:cNvPr id="31" name="Título 6">
            <a:extLst>
              <a:ext uri="{FF2B5EF4-FFF2-40B4-BE49-F238E27FC236}">
                <a16:creationId xmlns:a16="http://schemas.microsoft.com/office/drawing/2014/main" id="{AD938BB5-7FD4-4DA2-835C-65658897739B}"/>
              </a:ext>
            </a:extLst>
          </p:cNvPr>
          <p:cNvSpPr txBox="1">
            <a:spLocks/>
          </p:cNvSpPr>
          <p:nvPr/>
        </p:nvSpPr>
        <p:spPr>
          <a:xfrm>
            <a:off x="609460" y="6076780"/>
            <a:ext cx="4324351" cy="4741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IBM Plex Sans Light"/>
              <a:buNone/>
              <a:defRPr sz="1800" b="0" i="0" u="none" strike="noStrike" cap="none">
                <a:solidFill>
                  <a:schemeClr val="accent2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IBM Plex Sans Light"/>
              <a:buNone/>
              <a:defRPr sz="2400" b="0" i="0" u="none" strike="noStrike" cap="none">
                <a:solidFill>
                  <a:schemeClr val="accent2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IBM Plex Sans Light"/>
              <a:buNone/>
              <a:defRPr sz="2400" b="0" i="0" u="none" strike="noStrike" cap="none">
                <a:solidFill>
                  <a:schemeClr val="accent2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IBM Plex Sans Light"/>
              <a:buNone/>
              <a:defRPr sz="2400" b="0" i="0" u="none" strike="noStrike" cap="none">
                <a:solidFill>
                  <a:schemeClr val="accent2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IBM Plex Sans Light"/>
              <a:buNone/>
              <a:defRPr sz="2400" b="0" i="0" u="none" strike="noStrike" cap="none">
                <a:solidFill>
                  <a:schemeClr val="accent2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IBM Plex Sans Light"/>
              <a:buNone/>
              <a:defRPr sz="2400" b="0" i="0" u="none" strike="noStrike" cap="none">
                <a:solidFill>
                  <a:schemeClr val="accent2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IBM Plex Sans Light"/>
              <a:buNone/>
              <a:defRPr sz="2400" b="0" i="0" u="none" strike="noStrike" cap="none">
                <a:solidFill>
                  <a:schemeClr val="accent2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IBM Plex Sans Light"/>
              <a:buNone/>
              <a:defRPr sz="2400" b="0" i="0" u="none" strike="noStrike" cap="none">
                <a:solidFill>
                  <a:schemeClr val="accent2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SzPts val="2400"/>
              <a:buFont typeface="IBM Plex Sans Light"/>
              <a:buNone/>
              <a:defRPr sz="2400" b="0" i="0" u="none" strike="noStrike" cap="none">
                <a:solidFill>
                  <a:schemeClr val="accent2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9pPr>
          </a:lstStyle>
          <a:p>
            <a:pPr algn="ctr"/>
            <a:r>
              <a:rPr lang="es-ES" sz="4000" b="1" dirty="0">
                <a:solidFill>
                  <a:schemeClr val="bg1"/>
                </a:solidFill>
                <a:latin typeface="Gotham bold"/>
              </a:rPr>
              <a:t>Broaster</a:t>
            </a:r>
            <a:endParaRPr lang="es-CO" sz="4000" b="1" dirty="0">
              <a:solidFill>
                <a:schemeClr val="bg1"/>
              </a:solidFill>
              <a:latin typeface="Gotham bold"/>
            </a:endParaRPr>
          </a:p>
        </p:txBody>
      </p:sp>
      <p:sp>
        <p:nvSpPr>
          <p:cNvPr id="30" name="Título 6">
            <a:extLst>
              <a:ext uri="{FF2B5EF4-FFF2-40B4-BE49-F238E27FC236}">
                <a16:creationId xmlns:a16="http://schemas.microsoft.com/office/drawing/2014/main" id="{DCF4C51F-9C1D-4445-BFB6-E6CCF9B212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460" y="5664267"/>
            <a:ext cx="4324351" cy="474133"/>
          </a:xfrm>
        </p:spPr>
        <p:txBody>
          <a:bodyPr/>
          <a:lstStyle/>
          <a:p>
            <a:pPr algn="ctr"/>
            <a:r>
              <a:rPr lang="es-ES" sz="4000" b="1" dirty="0">
                <a:solidFill>
                  <a:schemeClr val="bg1"/>
                </a:solidFill>
                <a:latin typeface="Gotham bold"/>
              </a:rPr>
              <a:t>Auténtico</a:t>
            </a:r>
            <a:endParaRPr lang="es-CO" sz="4000" b="1" dirty="0">
              <a:solidFill>
                <a:schemeClr val="bg1"/>
              </a:solidFill>
              <a:latin typeface="Gotham bold"/>
            </a:endParaRP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8CD4320B-8358-ACC7-21F2-B3E2D5C87D3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7139" t="5881" r="21646" b="1"/>
          <a:stretch/>
        </p:blipFill>
        <p:spPr>
          <a:xfrm>
            <a:off x="5724266" y="943693"/>
            <a:ext cx="6685676" cy="5951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994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3F07DAA4-50A6-7125-8AB1-04C41431EE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531" y="12679"/>
            <a:ext cx="12196514" cy="6858000"/>
          </a:xfrm>
          <a:prstGeom prst="rect">
            <a:avLst/>
          </a:prstGeom>
        </p:spPr>
      </p:pic>
      <p:sp>
        <p:nvSpPr>
          <p:cNvPr id="6" name="Título 3">
            <a:extLst>
              <a:ext uri="{FF2B5EF4-FFF2-40B4-BE49-F238E27FC236}">
                <a16:creationId xmlns:a16="http://schemas.microsoft.com/office/drawing/2014/main" id="{66543E66-EC66-6BD3-9CB3-20E10E5DCE17}"/>
              </a:ext>
            </a:extLst>
          </p:cNvPr>
          <p:cNvSpPr txBox="1">
            <a:spLocks/>
          </p:cNvSpPr>
          <p:nvPr/>
        </p:nvSpPr>
        <p:spPr>
          <a:xfrm>
            <a:off x="1981201" y="586248"/>
            <a:ext cx="9469900" cy="6950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BM Plex Serif"/>
              <a:buNone/>
              <a:defRPr sz="2800" b="1" i="0" u="none" strike="noStrike" cap="none">
                <a:solidFill>
                  <a:schemeClr val="dk1"/>
                </a:solidFill>
                <a:latin typeface="IBM Plex Serif"/>
                <a:ea typeface="IBM Plex Serif"/>
                <a:cs typeface="IBM Plex Serif"/>
                <a:sym typeface="IBM Plex Serif"/>
              </a:defRPr>
            </a:lvl9pPr>
          </a:lstStyle>
          <a:p>
            <a:pPr algn="ctr"/>
            <a:r>
              <a:rPr lang="es-MX" sz="3600" dirty="0">
                <a:solidFill>
                  <a:schemeClr val="tx1"/>
                </a:solidFill>
                <a:latin typeface="Gotham bold"/>
              </a:rPr>
              <a:t>¿Qué es un programa de observación preventiva?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9FDC80E7-E05D-DDC7-F11C-63A3BC3AB2C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01" t="22276" r="31893" b="28559"/>
          <a:stretch/>
        </p:blipFill>
        <p:spPr>
          <a:xfrm>
            <a:off x="-188777" y="2122321"/>
            <a:ext cx="2046957" cy="2547422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D98CB419-5E2A-C6B7-E4FE-21F7F2AEFBB4}"/>
              </a:ext>
            </a:extLst>
          </p:cNvPr>
          <p:cNvSpPr txBox="1"/>
          <p:nvPr/>
        </p:nvSpPr>
        <p:spPr>
          <a:xfrm>
            <a:off x="1858180" y="1281297"/>
            <a:ext cx="971594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MX" sz="2400" dirty="0">
              <a:solidFill>
                <a:srgbClr val="F4F6FC"/>
              </a:solidFill>
              <a:effectLst/>
              <a:latin typeface="YAFdJsjyMsM 0"/>
            </a:endParaRPr>
          </a:p>
          <a:p>
            <a:r>
              <a:rPr lang="es-MX" dirty="0">
                <a:latin typeface="Gotham bold"/>
              </a:rPr>
              <a:t>En la observación preventiva se trata de realizar las observaciones relativas a las actividades del día a día para así lograr una correcta retroalimentación en el lugar de trabajo. Además, se encarga de aportar propuestas de mejora con base a los datos estadísticos. </a:t>
            </a:r>
          </a:p>
          <a:p>
            <a:r>
              <a:rPr lang="es-MX" dirty="0">
                <a:latin typeface="Gotham bold"/>
              </a:rPr>
              <a:t>Un programa de observación preventiva hace referencia al conjunto de prácticas y medidas diseñadas para identificar y abordar posibles problemas, riesgos o amenazas, antes de que estos se conviertan en situaciones más graves o peligrosas. </a:t>
            </a:r>
          </a:p>
          <a:p>
            <a:pPr algn="just"/>
            <a:endParaRPr lang="es-ES" sz="2400" dirty="0">
              <a:latin typeface="Gotham Bold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694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CAPACITACION SERVICIO_VENTAS Y PREMIO AGENTE EXCELENTE</Template>
  <TotalTime>19470</TotalTime>
  <Words>473</Words>
  <Application>Microsoft Office PowerPoint</Application>
  <PresentationFormat>Panorámica</PresentationFormat>
  <Paragraphs>82</Paragraphs>
  <Slides>18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26" baseType="lpstr">
      <vt:lpstr>Arial</vt:lpstr>
      <vt:lpstr>Calibri</vt:lpstr>
      <vt:lpstr>Calibri Light</vt:lpstr>
      <vt:lpstr>Gotham bold</vt:lpstr>
      <vt:lpstr>Gotham bold</vt:lpstr>
      <vt:lpstr>Wingdings</vt:lpstr>
      <vt:lpstr>YAFdJsjyMsM 0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JEFE_MERCADEO</dc:creator>
  <cp:lastModifiedBy>JUAN COLLANTE</cp:lastModifiedBy>
  <cp:revision>22</cp:revision>
  <dcterms:created xsi:type="dcterms:W3CDTF">2023-07-15T14:00:57Z</dcterms:created>
  <dcterms:modified xsi:type="dcterms:W3CDTF">2024-05-18T03:48:50Z</dcterms:modified>
</cp:coreProperties>
</file>